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331" r:id="rId4"/>
    <p:sldId id="361" r:id="rId5"/>
    <p:sldId id="332" r:id="rId6"/>
    <p:sldId id="360" r:id="rId7"/>
    <p:sldId id="333" r:id="rId8"/>
    <p:sldId id="334" r:id="rId9"/>
    <p:sldId id="335" r:id="rId10"/>
    <p:sldId id="362" r:id="rId11"/>
    <p:sldId id="336" r:id="rId12"/>
    <p:sldId id="337" r:id="rId13"/>
    <p:sldId id="363" r:id="rId14"/>
    <p:sldId id="338" r:id="rId15"/>
    <p:sldId id="339" r:id="rId16"/>
    <p:sldId id="340" r:id="rId17"/>
    <p:sldId id="341" r:id="rId18"/>
    <p:sldId id="342" r:id="rId19"/>
    <p:sldId id="345" r:id="rId20"/>
    <p:sldId id="343" r:id="rId21"/>
    <p:sldId id="344" r:id="rId22"/>
    <p:sldId id="346" r:id="rId23"/>
    <p:sldId id="347" r:id="rId24"/>
    <p:sldId id="348" r:id="rId25"/>
    <p:sldId id="283" r:id="rId26"/>
    <p:sldId id="284" r:id="rId27"/>
    <p:sldId id="285" r:id="rId28"/>
    <p:sldId id="287" r:id="rId29"/>
    <p:sldId id="364" r:id="rId30"/>
    <p:sldId id="288" r:id="rId31"/>
    <p:sldId id="289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299" r:id="rId42"/>
    <p:sldId id="300" r:id="rId43"/>
    <p:sldId id="358" r:id="rId44"/>
    <p:sldId id="359" r:id="rId45"/>
    <p:sldId id="308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14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  <p:sldId id="388" r:id="rId71"/>
    <p:sldId id="389" r:id="rId72"/>
    <p:sldId id="414" r:id="rId73"/>
    <p:sldId id="390" r:id="rId74"/>
    <p:sldId id="391" r:id="rId75"/>
    <p:sldId id="393" r:id="rId76"/>
    <p:sldId id="395" r:id="rId77"/>
    <p:sldId id="396" r:id="rId78"/>
    <p:sldId id="397" r:id="rId79"/>
    <p:sldId id="399" r:id="rId80"/>
    <p:sldId id="400" r:id="rId81"/>
    <p:sldId id="402" r:id="rId82"/>
    <p:sldId id="403" r:id="rId83"/>
    <p:sldId id="404" r:id="rId84"/>
    <p:sldId id="405" r:id="rId85"/>
    <p:sldId id="406" r:id="rId86"/>
    <p:sldId id="407" r:id="rId87"/>
    <p:sldId id="408" r:id="rId88"/>
    <p:sldId id="409" r:id="rId89"/>
    <p:sldId id="410" r:id="rId90"/>
    <p:sldId id="411" r:id="rId91"/>
    <p:sldId id="412" r:id="rId92"/>
    <p:sldId id="416" r:id="rId93"/>
    <p:sldId id="415" r:id="rId94"/>
  </p:sldIdLst>
  <p:sldSz cx="9144000" cy="6858000" type="screen4x3"/>
  <p:notesSz cx="6858000" cy="9144000"/>
  <p:embeddedFontLst>
    <p:embeddedFont>
      <p:font typeface="Arial Unicode MS" pitchFamily="34" charset="-120"/>
      <p:regular r:id="rId95"/>
    </p:embeddedFont>
    <p:embeddedFont>
      <p:font typeface="Calibri" pitchFamily="34" charset="0"/>
      <p:regular r:id="rId96"/>
      <p:bold r:id="rId97"/>
      <p:italic r:id="rId98"/>
      <p:boldItalic r:id="rId99"/>
    </p:embeddedFont>
    <p:embeddedFont>
      <p:font typeface="文鼎標楷注音破音一" pitchFamily="34" charset="-120"/>
      <p:regular r:id="rId100"/>
    </p:embeddedFont>
    <p:embeddedFont>
      <p:font typeface="文鼎標楷注音" pitchFamily="34" charset="-120"/>
      <p:regular r:id="rId101"/>
    </p:embeddedFont>
    <p:embeddedFont>
      <p:font typeface="標楷體" pitchFamily="65" charset="-120"/>
      <p:regular r:id="rId102"/>
    </p:embeddedFont>
    <p:embeddedFont>
      <p:font typeface="文鼎注音寬字" pitchFamily="33" charset="-120"/>
      <p:regular r:id="rId103"/>
    </p:embeddedFont>
    <p:embeddedFont>
      <p:font typeface="文鼎標楷注音破音二" pitchFamily="34" charset="-120"/>
      <p:regular r:id="rId104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8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1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9.fntdata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5.fntdata"/><Relationship Id="rId10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3.fntdata"/><Relationship Id="rId104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6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7574-03BB-419D-A455-3639038DE743}" type="datetimeFigureOut">
              <a:rPr lang="zh-TW" altLang="en-US" smtClean="0"/>
              <a:t>2022/5/26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6F17-9958-4DED-92CD-FBFF8D6A35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46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7574-03BB-419D-A455-3639038DE743}" type="datetimeFigureOut">
              <a:rPr lang="zh-TW" altLang="en-US" smtClean="0"/>
              <a:t>2022/5/26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6F17-9958-4DED-92CD-FBFF8D6A35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07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7574-03BB-419D-A455-3639038DE743}" type="datetimeFigureOut">
              <a:rPr lang="zh-TW" altLang="en-US" smtClean="0"/>
              <a:t>2022/5/26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6F17-9958-4DED-92CD-FBFF8D6A35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39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7574-03BB-419D-A455-3639038DE743}" type="datetimeFigureOut">
              <a:rPr lang="zh-TW" altLang="en-US" smtClean="0"/>
              <a:t>2022/5/26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6F17-9958-4DED-92CD-FBFF8D6A35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334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7574-03BB-419D-A455-3639038DE743}" type="datetimeFigureOut">
              <a:rPr lang="zh-TW" altLang="en-US" smtClean="0"/>
              <a:t>2022/5/26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6F17-9958-4DED-92CD-FBFF8D6A35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13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7574-03BB-419D-A455-3639038DE743}" type="datetimeFigureOut">
              <a:rPr lang="zh-TW" altLang="en-US" smtClean="0"/>
              <a:t>2022/5/26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6F17-9958-4DED-92CD-FBFF8D6A35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07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7574-03BB-419D-A455-3639038DE743}" type="datetimeFigureOut">
              <a:rPr lang="zh-TW" altLang="en-US" smtClean="0"/>
              <a:t>2022/5/26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6F17-9958-4DED-92CD-FBFF8D6A35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44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7574-03BB-419D-A455-3639038DE743}" type="datetimeFigureOut">
              <a:rPr lang="zh-TW" altLang="en-US" smtClean="0"/>
              <a:t>2022/5/26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6F17-9958-4DED-92CD-FBFF8D6A35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29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7574-03BB-419D-A455-3639038DE743}" type="datetimeFigureOut">
              <a:rPr lang="zh-TW" altLang="en-US" smtClean="0"/>
              <a:t>2022/5/26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6F17-9958-4DED-92CD-FBFF8D6A35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37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7574-03BB-419D-A455-3639038DE743}" type="datetimeFigureOut">
              <a:rPr lang="zh-TW" altLang="en-US" smtClean="0"/>
              <a:t>2022/5/26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6F17-9958-4DED-92CD-FBFF8D6A35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14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7574-03BB-419D-A455-3639038DE743}" type="datetimeFigureOut">
              <a:rPr lang="zh-TW" altLang="en-US" smtClean="0"/>
              <a:t>2022/5/26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6F17-9958-4DED-92CD-FBFF8D6A35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16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D7574-03BB-419D-A455-3639038DE743}" type="datetimeFigureOut">
              <a:rPr lang="zh-TW" altLang="en-US" smtClean="0"/>
              <a:t>2022/5/26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6F17-9958-4DED-92CD-FBFF8D6A35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48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/>
          <a:lstStyle/>
          <a:p>
            <a:r>
              <a:rPr lang="zh-TW" altLang="en-US" dirty="0" smtClean="0">
                <a:latin typeface="文鼎標楷注音" pitchFamily="34" charset="-120"/>
                <a:ea typeface="文鼎標楷注音" pitchFamily="34" charset="-120"/>
              </a:rPr>
              <a:t>第九課  </a:t>
            </a:r>
            <a:r>
              <a:rPr lang="en-US" altLang="zh-TW" dirty="0" smtClean="0">
                <a:latin typeface="文鼎標楷注音" pitchFamily="34" charset="-120"/>
                <a:ea typeface="文鼎標楷注音" pitchFamily="34" charset="-120"/>
              </a:rPr>
              <a:t/>
            </a:r>
            <a:br>
              <a:rPr lang="en-US" altLang="zh-TW" dirty="0" smtClean="0">
                <a:latin typeface="文鼎標楷注音" pitchFamily="34" charset="-120"/>
                <a:ea typeface="文鼎標楷注音" pitchFamily="34" charset="-120"/>
              </a:rPr>
            </a:br>
            <a:r>
              <a:rPr lang="zh-TW" altLang="en-US" dirty="0" smtClean="0">
                <a:latin typeface="文鼎標楷注音" pitchFamily="34" charset="-120"/>
                <a:ea typeface="文鼎標楷注音" pitchFamily="34" charset="-120"/>
              </a:rPr>
              <a:t>張奶奶的寶貝</a:t>
            </a:r>
            <a:endParaRPr lang="zh-TW" altLang="en-US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生字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97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635896" y="1661877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十</a:t>
            </a:r>
            <a:endParaRPr lang="zh-TW" altLang="en-US" sz="3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131840" y="2708920"/>
            <a:ext cx="432048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一</a:t>
            </a:r>
            <a:endParaRPr lang="zh-TW" altLang="en-US" sz="40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3456384" cy="467842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732240" y="3069833"/>
            <a:ext cx="275267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0" b="1" dirty="0" smtClean="0">
                <a:latin typeface="文鼎注音寬字" pitchFamily="33" charset="-120"/>
                <a:ea typeface="文鼎注音寬字" pitchFamily="33" charset="-120"/>
              </a:rPr>
              <a:t>吐</a:t>
            </a:r>
            <a:endParaRPr lang="zh-TW" altLang="en-US" sz="20000" b="1" dirty="0">
              <a:latin typeface="文鼎注音寬字" pitchFamily="33" charset="-120"/>
              <a:ea typeface="文鼎注音寬字" pitchFamily="33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28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作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888432" cy="5976664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業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33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她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620688"/>
            <a:ext cx="4181475" cy="4608512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們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4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483768" y="1783141"/>
            <a:ext cx="2088232" cy="33719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土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781201" y="95672"/>
            <a:ext cx="432048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5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也</a:t>
            </a:r>
            <a:endParaRPr lang="zh-TW" altLang="en-US" sz="35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2448272" cy="504056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732239" y="1052736"/>
            <a:ext cx="275267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0" b="1" dirty="0" smtClean="0">
                <a:latin typeface="文鼎注音寬字" pitchFamily="33" charset="-120"/>
                <a:ea typeface="文鼎注音寬字" pitchFamily="33" charset="-120"/>
              </a:rPr>
              <a:t>地</a:t>
            </a:r>
            <a:endParaRPr lang="zh-TW" altLang="en-US" sz="20000" b="1" dirty="0">
              <a:latin typeface="文鼎注音寬字" pitchFamily="33" charset="-120"/>
              <a:ea typeface="文鼎注音寬字" pitchFamily="33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047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3480808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邊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908720"/>
            <a:ext cx="4181475" cy="4608512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260648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旁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14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汗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764704"/>
            <a:ext cx="4181475" cy="5256584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水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00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學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908720"/>
            <a:ext cx="4181475" cy="5544616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校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02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您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4238229" cy="4680520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好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698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536" y="342900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樣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83530"/>
            <a:ext cx="4181475" cy="5177718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95536" y="483530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>
                <a:latin typeface="文鼎標楷注音破音一" pitchFamily="34" charset="-120"/>
                <a:ea typeface="文鼎標楷注音破音一" pitchFamily="34" charset="-120"/>
              </a:rPr>
              <a:t>一</a:t>
            </a:r>
          </a:p>
        </p:txBody>
      </p:sp>
    </p:spTree>
    <p:extLst>
      <p:ext uri="{BB962C8B-B14F-4D97-AF65-F5344CB8AC3E}">
        <p14:creationId xmlns:p14="http://schemas.microsoft.com/office/powerpoint/2010/main" val="29509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528" y="18864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>
                <a:solidFill>
                  <a:srgbClr val="FF0000"/>
                </a:solidFill>
                <a:latin typeface="文鼎標楷注音破音一" pitchFamily="34" charset="-120"/>
                <a:ea typeface="文鼎標楷注音破音一" pitchFamily="34" charset="-120"/>
              </a:rPr>
              <a:t>當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25" y="548680"/>
            <a:ext cx="4513555" cy="6120680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23528" y="3429000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>
                <a:latin typeface="文鼎標楷注音" pitchFamily="34" charset="-120"/>
                <a:ea typeface="文鼎標楷注音" pitchFamily="34" charset="-120"/>
              </a:rPr>
              <a:t>機</a:t>
            </a:r>
          </a:p>
        </p:txBody>
      </p:sp>
    </p:spTree>
    <p:extLst>
      <p:ext uri="{BB962C8B-B14F-4D97-AF65-F5344CB8AC3E}">
        <p14:creationId xmlns:p14="http://schemas.microsoft.com/office/powerpoint/2010/main" val="19203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奶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1124744"/>
            <a:ext cx="4181475" cy="3708412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油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4139952" y="2060848"/>
            <a:ext cx="1944216" cy="36004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1520" y="3284984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當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21" y="548681"/>
            <a:ext cx="4177559" cy="4301220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539552" y="188640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便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29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成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人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5"/>
            <a:ext cx="4104456" cy="2232249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5"/>
            <a:ext cx="4104456" cy="226825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388" y="4559773"/>
            <a:ext cx="4107099" cy="2194303"/>
          </a:xfrm>
          <a:prstGeom prst="rect">
            <a:avLst/>
          </a:prstGeom>
        </p:spPr>
      </p:pic>
      <p:sp>
        <p:nvSpPr>
          <p:cNvPr id="9" name="甜甜圈 8"/>
          <p:cNvSpPr/>
          <p:nvPr/>
        </p:nvSpPr>
        <p:spPr>
          <a:xfrm>
            <a:off x="4677875" y="2042847"/>
            <a:ext cx="4286612" cy="3312368"/>
          </a:xfrm>
          <a:prstGeom prst="donut">
            <a:avLst>
              <a:gd name="adj" fmla="val 353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536" y="3284984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>
                <a:solidFill>
                  <a:srgbClr val="0070C0"/>
                </a:solidFill>
                <a:latin typeface="文鼎標楷注音" pitchFamily="34" charset="-120"/>
                <a:ea typeface="文鼎標楷注音" pitchFamily="34" charset="-120"/>
              </a:rPr>
              <a:t>寶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21" y="1286293"/>
            <a:ext cx="4177559" cy="4807003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539552" y="188640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>
                <a:latin typeface="文鼎標楷注音" pitchFamily="34" charset="-120"/>
                <a:ea typeface="文鼎標楷注音" pitchFamily="34" charset="-120"/>
              </a:rPr>
              <a:t>珠</a:t>
            </a:r>
          </a:p>
        </p:txBody>
      </p:sp>
    </p:spTree>
    <p:extLst>
      <p:ext uri="{BB962C8B-B14F-4D97-AF65-F5344CB8AC3E}">
        <p14:creationId xmlns:p14="http://schemas.microsoft.com/office/powerpoint/2010/main" val="27966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536" y="3284984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0070C0"/>
                </a:solidFill>
                <a:latin typeface="文鼎標楷注音" pitchFamily="34" charset="-120"/>
                <a:ea typeface="文鼎標楷注音" pitchFamily="34" charset="-120"/>
              </a:rPr>
              <a:t>擦</a:t>
            </a:r>
            <a:endParaRPr lang="zh-TW" altLang="en-US" sz="20000" dirty="0">
              <a:solidFill>
                <a:srgbClr val="0070C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21" y="610511"/>
            <a:ext cx="4177559" cy="4177559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539552" y="188640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>
                <a:latin typeface="文鼎標楷注音" pitchFamily="34" charset="-120"/>
                <a:ea typeface="文鼎標楷注音" pitchFamily="34" charset="-120"/>
              </a:rPr>
              <a:t>板</a:t>
            </a:r>
          </a:p>
        </p:txBody>
      </p:sp>
    </p:spTree>
    <p:extLst>
      <p:ext uri="{BB962C8B-B14F-4D97-AF65-F5344CB8AC3E}">
        <p14:creationId xmlns:p14="http://schemas.microsoft.com/office/powerpoint/2010/main" val="19070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0442" y="404664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0070C0"/>
                </a:solidFill>
                <a:latin typeface="文鼎標楷注音" pitchFamily="34" charset="-120"/>
                <a:ea typeface="文鼎標楷注音" pitchFamily="34" charset="-120"/>
              </a:rPr>
              <a:t>澆</a:t>
            </a:r>
            <a:endParaRPr lang="zh-TW" altLang="en-US" sz="20000" dirty="0">
              <a:solidFill>
                <a:srgbClr val="0070C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21" y="1121142"/>
            <a:ext cx="4177559" cy="5044161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23528" y="3355929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水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585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第九課　</a:t>
            </a:r>
            <a:r>
              <a:rPr lang="en-US" altLang="zh-TW" sz="6000" dirty="0" smtClean="0">
                <a:latin typeface="文鼎標楷注音" pitchFamily="34" charset="-120"/>
                <a:ea typeface="文鼎標楷注音" pitchFamily="34" charset="-120"/>
              </a:rPr>
              <a:t/>
            </a:r>
            <a:br>
              <a:rPr lang="en-US" altLang="zh-TW" sz="6000" dirty="0" smtClean="0">
                <a:latin typeface="文鼎標楷注音" pitchFamily="34" charset="-120"/>
                <a:ea typeface="文鼎標楷注音" pitchFamily="34" charset="-120"/>
              </a:rPr>
            </a:br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甲本　</a:t>
            </a:r>
            <a:r>
              <a:rPr lang="en-US" altLang="zh-TW" sz="6000" dirty="0" smtClean="0">
                <a:latin typeface="文鼎標楷注音" pitchFamily="34" charset="-120"/>
                <a:ea typeface="文鼎標楷注音" pitchFamily="34" charset="-120"/>
              </a:rPr>
              <a:t>58</a:t>
            </a:r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頁</a:t>
            </a:r>
            <a:endParaRPr lang="zh-TW" altLang="en-US" sz="6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72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000" dirty="0" smtClean="0">
                <a:latin typeface="文鼎標楷注音" pitchFamily="34" charset="-120"/>
                <a:ea typeface="文鼎標楷注音" pitchFamily="34" charset="-120"/>
              </a:rPr>
              <a:t>相</a:t>
            </a:r>
            <a:r>
              <a:rPr lang="zh-TW" altLang="en-US" sz="7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當</a:t>
            </a:r>
            <a:endParaRPr lang="zh-TW" altLang="en-US" sz="7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0000" dirty="0">
                <a:latin typeface="文鼎注音寬字" pitchFamily="33" charset="-120"/>
                <a:ea typeface="文鼎注音寬字" pitchFamily="33" charset="-120"/>
              </a:rPr>
              <a:t>當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0000" dirty="0">
                <a:latin typeface="文鼎注音寬字" pitchFamily="33" charset="-120"/>
                <a:ea typeface="文鼎注音寬字" pitchFamily="33" charset="-120"/>
              </a:rPr>
              <a:t>盪</a:t>
            </a:r>
          </a:p>
        </p:txBody>
      </p:sp>
    </p:spTree>
    <p:extLst>
      <p:ext uri="{BB962C8B-B14F-4D97-AF65-F5344CB8AC3E}">
        <p14:creationId xmlns:p14="http://schemas.microsoft.com/office/powerpoint/2010/main" val="167866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</a:t>
            </a:r>
            <a:r>
              <a:rPr lang="zh-TW" altLang="en-US" sz="7000" dirty="0" smtClean="0">
                <a:latin typeface="文鼎標楷注音" pitchFamily="34" charset="-120"/>
                <a:ea typeface="文鼎標楷注音" pitchFamily="34" charset="-120"/>
              </a:rPr>
              <a:t>隊</a:t>
            </a:r>
            <a:endParaRPr lang="zh-TW" altLang="en-US" sz="7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0000" dirty="0" smtClean="0">
                <a:latin typeface="文鼎注音寬字" pitchFamily="33" charset="-120"/>
                <a:ea typeface="文鼎注音寬字" pitchFamily="33" charset="-120"/>
              </a:rPr>
              <a:t>較</a:t>
            </a:r>
            <a:endParaRPr lang="zh-TW" altLang="en-US" sz="30000" dirty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0000" dirty="0" smtClean="0">
                <a:latin typeface="文鼎注音寬字" pitchFamily="33" charset="-120"/>
                <a:ea typeface="文鼎注音寬字" pitchFamily="33" charset="-120"/>
              </a:rPr>
              <a:t>校</a:t>
            </a:r>
            <a:endParaRPr lang="zh-TW" altLang="en-US" sz="30000" dirty="0">
              <a:latin typeface="文鼎注音寬字" pitchFamily="33" charset="-120"/>
              <a:ea typeface="文鼎注音寬字" pitchFamily="33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41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49202" y="1700808"/>
            <a:ext cx="2890664" cy="320121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工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38328" y="1702346"/>
            <a:ext cx="2890664" cy="316835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土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11560" y="4941168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標楷注音" pitchFamily="34" charset="-120"/>
                <a:ea typeface="文鼎標楷注音" pitchFamily="34" charset="-120"/>
              </a:rPr>
              <a:t>具</a:t>
            </a:r>
            <a:endParaRPr lang="zh-TW" altLang="en-US" sz="10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7494290" y="1628800"/>
            <a:ext cx="1359768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工</a:t>
            </a:r>
            <a:endParaRPr lang="zh-TW" altLang="en-US" sz="10000" dirty="0">
              <a:latin typeface="文鼎注音寬字" pitchFamily="33" charset="-120"/>
              <a:ea typeface="文鼎注音寬字" pitchFamily="33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28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49202" y="1700808"/>
            <a:ext cx="2890664" cy="320121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早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38328" y="1702346"/>
            <a:ext cx="2890664" cy="316835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草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11560" y="4941168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標楷注音" pitchFamily="34" charset="-120"/>
                <a:ea typeface="文鼎標楷注音" pitchFamily="34" charset="-120"/>
              </a:rPr>
              <a:t>上</a:t>
            </a:r>
            <a:endParaRPr lang="zh-TW" altLang="en-US" sz="10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7494290" y="1628800"/>
            <a:ext cx="1359768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早</a:t>
            </a:r>
            <a:endParaRPr lang="zh-TW" altLang="en-US" sz="10000" dirty="0">
              <a:latin typeface="文鼎注音寬字" pitchFamily="33" charset="-120"/>
              <a:ea typeface="文鼎注音寬字" pitchFamily="33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848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貝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404664"/>
            <a:ext cx="4181475" cy="5472608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殼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830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0663"/>
          </a:xfrm>
        </p:spPr>
        <p:txBody>
          <a:bodyPr/>
          <a:lstStyle/>
          <a:p>
            <a:r>
              <a:rPr lang="zh-TW" altLang="en-US" dirty="0" smtClean="0">
                <a:latin typeface="文鼎標楷注音" pitchFamily="34" charset="-120"/>
                <a:ea typeface="文鼎標楷注音" pitchFamily="34" charset="-120"/>
              </a:rPr>
              <a:t>第九課  </a:t>
            </a:r>
            <a:r>
              <a:rPr lang="en-US" altLang="zh-TW" dirty="0" smtClean="0">
                <a:latin typeface="文鼎標楷注音" pitchFamily="34" charset="-120"/>
                <a:ea typeface="文鼎標楷注音" pitchFamily="34" charset="-120"/>
              </a:rPr>
              <a:t/>
            </a:r>
            <a:br>
              <a:rPr lang="en-US" altLang="zh-TW" dirty="0" smtClean="0">
                <a:latin typeface="文鼎標楷注音" pitchFamily="34" charset="-120"/>
                <a:ea typeface="文鼎標楷注音" pitchFamily="34" charset="-120"/>
              </a:rPr>
            </a:br>
            <a:r>
              <a:rPr lang="zh-TW" altLang="en-US" dirty="0" smtClean="0">
                <a:latin typeface="文鼎標楷注音" pitchFamily="34" charset="-120"/>
                <a:ea typeface="文鼎標楷注音" pitchFamily="34" charset="-120"/>
              </a:rPr>
              <a:t>奶奶的寶貝</a:t>
            </a:r>
            <a:endParaRPr lang="zh-TW" altLang="en-US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語詞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55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274371" cy="6453336"/>
          </a:xfrm>
        </p:spPr>
      </p:pic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奶</a:t>
            </a:r>
            <a:r>
              <a:rPr lang="zh-TW" altLang="en-US" sz="20000" dirty="0" smtClean="0">
                <a:latin typeface="文鼎標楷注音破音一" pitchFamily="34" charset="-120"/>
                <a:ea typeface="文鼎標楷注音破音一" pitchFamily="34" charset="-120"/>
              </a:rPr>
              <a:t>奶</a:t>
            </a:r>
            <a:endParaRPr lang="zh-TW" altLang="en-US" sz="20000" dirty="0">
              <a:latin typeface="文鼎標楷注音破音一" pitchFamily="34" charset="-120"/>
              <a:ea typeface="文鼎標楷注音破音一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79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60" y="332656"/>
            <a:ext cx="3773219" cy="6336704"/>
          </a:xfrm>
        </p:spPr>
      </p:pic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0000" dirty="0">
                <a:latin typeface="文鼎標楷注音" pitchFamily="34" charset="-120"/>
                <a:ea typeface="文鼎標楷注音" pitchFamily="34" charset="-120"/>
              </a:rPr>
              <a:t>寶貝</a:t>
            </a:r>
          </a:p>
        </p:txBody>
      </p:sp>
    </p:spTree>
    <p:extLst>
      <p:ext uri="{BB962C8B-B14F-4D97-AF65-F5344CB8AC3E}">
        <p14:creationId xmlns:p14="http://schemas.microsoft.com/office/powerpoint/2010/main" val="37548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274371" cy="6264696"/>
          </a:xfrm>
        </p:spPr>
      </p:pic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0000" dirty="0">
                <a:latin typeface="文鼎標楷注音" pitchFamily="34" charset="-120"/>
                <a:ea typeface="文鼎標楷注音" pitchFamily="34" charset="-120"/>
              </a:rPr>
              <a:t>早上</a:t>
            </a:r>
          </a:p>
        </p:txBody>
      </p:sp>
    </p:spTree>
    <p:extLst>
      <p:ext uri="{BB962C8B-B14F-4D97-AF65-F5344CB8AC3E}">
        <p14:creationId xmlns:p14="http://schemas.microsoft.com/office/powerpoint/2010/main" val="37953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8680"/>
            <a:ext cx="4274371" cy="4697170"/>
          </a:xfrm>
        </p:spPr>
      </p:pic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校園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9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8680"/>
            <a:ext cx="4716016" cy="5976664"/>
          </a:xfrm>
        </p:spPr>
      </p:pic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工作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97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92696"/>
            <a:ext cx="4274371" cy="5472608"/>
          </a:xfrm>
        </p:spPr>
      </p:pic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文鼎標楷注音破音二" pitchFamily="34" charset="-120"/>
                <a:ea typeface="文鼎標楷注音破音二" pitchFamily="34" charset="-120"/>
              </a:rPr>
              <a:t>一</a:t>
            </a: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邊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82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8680"/>
            <a:ext cx="4274371" cy="4218366"/>
          </a:xfrm>
        </p:spPr>
      </p:pic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擦汗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59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98440"/>
            <a:ext cx="4274371" cy="4450840"/>
          </a:xfrm>
        </p:spPr>
      </p:pic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學校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93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21"/>
            <a:ext cx="4274371" cy="3938470"/>
          </a:xfrm>
        </p:spPr>
      </p:pic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文鼎標楷注音破音一" pitchFamily="34" charset="-120"/>
                <a:ea typeface="文鼎標楷注音破音一" pitchFamily="34" charset="-120"/>
              </a:rPr>
              <a:t>一</a:t>
            </a: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樣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8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99992" y="2780928"/>
            <a:ext cx="2160240" cy="1645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8000" dirty="0" smtClean="0">
                <a:latin typeface="標楷體" pitchFamily="65" charset="-120"/>
                <a:ea typeface="標楷體" pitchFamily="65" charset="-120"/>
              </a:rPr>
              <a:t>ㄦ</a:t>
            </a:r>
            <a:endParaRPr lang="zh-TW" altLang="en-US" sz="18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95936" y="332656"/>
            <a:ext cx="4320480" cy="25560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5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目</a:t>
            </a:r>
            <a:endParaRPr lang="zh-TW" altLang="en-US" sz="25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456384" cy="5184576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516216" y="1484784"/>
            <a:ext cx="274947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0" b="1" dirty="0" smtClean="0">
                <a:latin typeface="文鼎注音寬字" pitchFamily="33" charset="-120"/>
                <a:ea typeface="文鼎注音寬字" pitchFamily="33" charset="-120"/>
              </a:rPr>
              <a:t>件</a:t>
            </a:r>
            <a:endParaRPr lang="zh-TW" altLang="en-US" sz="20000" b="1" dirty="0">
              <a:latin typeface="文鼎注音寬字" pitchFamily="33" charset="-120"/>
              <a:ea typeface="文鼎注音寬字" pitchFamily="33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386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4274371" cy="5760640"/>
          </a:xfrm>
        </p:spPr>
      </p:pic>
      <p:sp>
        <p:nvSpPr>
          <p:cNvPr id="5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文鼎標楷注音破音一" pitchFamily="34" charset="-120"/>
                <a:ea typeface="文鼎標楷注音破音一" pitchFamily="34" charset="-120"/>
              </a:rPr>
              <a:t>當</a:t>
            </a: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成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58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第九課　</a:t>
            </a:r>
            <a:r>
              <a:rPr lang="en-US" altLang="zh-TW" sz="6000" dirty="0" smtClean="0">
                <a:latin typeface="文鼎標楷注音" pitchFamily="34" charset="-120"/>
                <a:ea typeface="文鼎標楷注音" pitchFamily="34" charset="-120"/>
              </a:rPr>
              <a:t/>
            </a:r>
            <a:br>
              <a:rPr lang="en-US" altLang="zh-TW" sz="6000" dirty="0" smtClean="0">
                <a:latin typeface="文鼎標楷注音" pitchFamily="34" charset="-120"/>
                <a:ea typeface="文鼎標楷注音" pitchFamily="34" charset="-120"/>
              </a:rPr>
            </a:br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女</a:t>
            </a:r>
            <a:endParaRPr lang="zh-TW" altLang="en-US" sz="6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5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zh-TW" altLang="en-US" sz="12000" dirty="0">
                <a:solidFill>
                  <a:schemeClr val="accent2"/>
                </a:solidFill>
                <a:latin typeface="文鼎標楷注音" pitchFamily="34" charset="-120"/>
                <a:ea typeface="文鼎標楷注音" pitchFamily="34" charset="-120"/>
              </a:rPr>
              <a:t>奶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乃</a:t>
            </a:r>
            <a:endParaRPr lang="zh-TW" altLang="en-US" sz="30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2705100" cy="518457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699792" y="2240868"/>
            <a:ext cx="2530624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女</a:t>
            </a:r>
            <a:endParaRPr lang="zh-TW" altLang="en-US" sz="23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向下箭號 6"/>
          <p:cNvSpPr/>
          <p:nvPr/>
        </p:nvSpPr>
        <p:spPr>
          <a:xfrm rot="4411179">
            <a:off x="2225483" y="1163433"/>
            <a:ext cx="1048916" cy="129614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9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12000" dirty="0" smtClean="0">
                <a:solidFill>
                  <a:schemeClr val="accent2"/>
                </a:solidFill>
                <a:latin typeface="文鼎標楷注音" pitchFamily="34" charset="-120"/>
                <a:ea typeface="文鼎標楷注音" pitchFamily="34" charset="-120"/>
              </a:rPr>
              <a:t>媽</a:t>
            </a:r>
            <a:endParaRPr lang="zh-TW" altLang="en-US" sz="12000" dirty="0">
              <a:solidFill>
                <a:schemeClr val="accent2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0000" dirty="0">
                <a:latin typeface="標楷體" pitchFamily="65" charset="-120"/>
                <a:ea typeface="標楷體" pitchFamily="65" charset="-120"/>
              </a:rPr>
              <a:t>馬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2180"/>
            <a:ext cx="2705100" cy="5537179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771800" y="1916832"/>
            <a:ext cx="2530624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女</a:t>
            </a:r>
            <a:endParaRPr lang="zh-TW" altLang="en-US" sz="23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向下箭號 4"/>
          <p:cNvSpPr/>
          <p:nvPr/>
        </p:nvSpPr>
        <p:spPr>
          <a:xfrm rot="3110646">
            <a:off x="2216859" y="641379"/>
            <a:ext cx="1048916" cy="129614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55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12000" dirty="0">
                <a:solidFill>
                  <a:schemeClr val="accent2"/>
                </a:solidFill>
                <a:latin typeface="文鼎標楷注音" pitchFamily="34" charset="-120"/>
                <a:ea typeface="文鼎標楷注音" pitchFamily="34" charset="-120"/>
              </a:rPr>
              <a:t>娃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圭</a:t>
            </a:r>
            <a:endParaRPr lang="zh-TW" altLang="en-US" sz="3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771800" y="1916832"/>
            <a:ext cx="2530624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3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女</a:t>
            </a:r>
            <a:endParaRPr lang="zh-TW" altLang="en-US" sz="23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2180"/>
            <a:ext cx="2705100" cy="5537179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 rot="21350482">
            <a:off x="249675" y="2592388"/>
            <a:ext cx="1048916" cy="129614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01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>
                <a:latin typeface="文鼎標楷注音" pitchFamily="34" charset="-120"/>
                <a:ea typeface="文鼎標楷注音" pitchFamily="34" charset="-120"/>
              </a:rPr>
              <a:t>句子練習</a:t>
            </a:r>
            <a:endParaRPr lang="zh-TW" altLang="en-US" sz="8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7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14463" r="11042" b="19792"/>
          <a:stretch/>
        </p:blipFill>
        <p:spPr bwMode="auto">
          <a:xfrm>
            <a:off x="323528" y="-31998"/>
            <a:ext cx="8820472" cy="66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372200" y="908720"/>
            <a:ext cx="79208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372200" y="3065326"/>
            <a:ext cx="79208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372200" y="5517232"/>
            <a:ext cx="79208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216624" y="578682"/>
            <a:ext cx="79208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09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13281" r="14648" b="20313"/>
          <a:stretch/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740352" y="692696"/>
            <a:ext cx="79208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740352" y="3068960"/>
            <a:ext cx="79208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516216" y="440668"/>
            <a:ext cx="792088" cy="1980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26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788024" cy="623731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364088" y="1028056"/>
            <a:ext cx="2954655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dirty="0" smtClean="0">
                <a:solidFill>
                  <a:srgbClr val="FF0000"/>
                </a:solidFill>
                <a:latin typeface="文鼎標楷注音破音二" pitchFamily="34" charset="-120"/>
                <a:ea typeface="文鼎標楷注音破音二" pitchFamily="34" charset="-120"/>
              </a:rPr>
              <a:t>一</a:t>
            </a:r>
            <a:r>
              <a:rPr lang="zh-TW" altLang="en-US" sz="6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邊</a:t>
            </a:r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煮晚餐，</a:t>
            </a:r>
            <a:endParaRPr lang="en-US" altLang="zh-TW" sz="6000" dirty="0" smtClean="0">
              <a:latin typeface="文鼎標楷注音" pitchFamily="34" charset="-120"/>
              <a:ea typeface="文鼎標楷注音" pitchFamily="34" charset="-120"/>
            </a:endParaRPr>
          </a:p>
          <a:p>
            <a:pPr algn="dist">
              <a:lnSpc>
                <a:spcPct val="150000"/>
              </a:lnSpc>
            </a:pPr>
            <a:r>
              <a:rPr lang="zh-TW" altLang="en-US" sz="6000" dirty="0" smtClean="0">
                <a:solidFill>
                  <a:srgbClr val="FF0000"/>
                </a:solidFill>
                <a:latin typeface="文鼎標楷注音破音二" pitchFamily="34" charset="-120"/>
                <a:ea typeface="文鼎標楷注音破音二" pitchFamily="34" charset="-120"/>
              </a:rPr>
              <a:t>一</a:t>
            </a:r>
            <a:r>
              <a:rPr lang="zh-TW" altLang="en-US" sz="6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邊</a:t>
            </a:r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抱小孩。</a:t>
            </a:r>
            <a:endParaRPr lang="en-US" altLang="zh-TW" sz="6000" dirty="0" smtClean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67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199"/>
            <a:ext cx="5544616" cy="652115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084168" y="982284"/>
            <a:ext cx="2954655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dirty="0" smtClean="0">
                <a:solidFill>
                  <a:srgbClr val="FF0000"/>
                </a:solidFill>
                <a:latin typeface="文鼎標楷注音破音二" pitchFamily="34" charset="-120"/>
                <a:ea typeface="文鼎標楷注音破音二" pitchFamily="34" charset="-120"/>
              </a:rPr>
              <a:t>一</a:t>
            </a:r>
            <a:r>
              <a:rPr lang="zh-TW" altLang="en-US" sz="6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邊</a:t>
            </a:r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看食譜，</a:t>
            </a:r>
            <a:endParaRPr lang="en-US" altLang="zh-TW" sz="6000" dirty="0" smtClean="0">
              <a:latin typeface="文鼎標楷注音" pitchFamily="34" charset="-120"/>
              <a:ea typeface="文鼎標楷注音" pitchFamily="34" charset="-120"/>
            </a:endParaRPr>
          </a:p>
          <a:p>
            <a:pPr algn="dist">
              <a:lnSpc>
                <a:spcPct val="150000"/>
              </a:lnSpc>
            </a:pPr>
            <a:r>
              <a:rPr lang="zh-TW" altLang="en-US" sz="6000" dirty="0" smtClean="0">
                <a:solidFill>
                  <a:srgbClr val="FF0000"/>
                </a:solidFill>
                <a:latin typeface="文鼎標楷注音破音二" pitchFamily="34" charset="-120"/>
                <a:ea typeface="文鼎標楷注音破音二" pitchFamily="34" charset="-120"/>
              </a:rPr>
              <a:t>一</a:t>
            </a:r>
            <a:r>
              <a:rPr lang="zh-TW" altLang="en-US" sz="6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邊</a:t>
            </a:r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做料理。</a:t>
            </a:r>
            <a:endParaRPr lang="en-US" altLang="zh-TW" sz="6000" dirty="0" smtClean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296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早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908720"/>
            <a:ext cx="4181475" cy="4968551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餐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616624" cy="604867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084168" y="982284"/>
            <a:ext cx="2954655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dirty="0" smtClean="0">
                <a:solidFill>
                  <a:srgbClr val="FF0000"/>
                </a:solidFill>
                <a:latin typeface="文鼎標楷注音破音二" pitchFamily="34" charset="-120"/>
                <a:ea typeface="文鼎標楷注音破音二" pitchFamily="34" charset="-120"/>
              </a:rPr>
              <a:t>一</a:t>
            </a:r>
            <a:r>
              <a:rPr lang="zh-TW" altLang="en-US" sz="6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邊</a:t>
            </a:r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看電視，</a:t>
            </a:r>
            <a:endParaRPr lang="en-US" altLang="zh-TW" sz="6000" dirty="0" smtClean="0">
              <a:latin typeface="文鼎標楷注音" pitchFamily="34" charset="-120"/>
              <a:ea typeface="文鼎標楷注音" pitchFamily="34" charset="-120"/>
            </a:endParaRPr>
          </a:p>
          <a:p>
            <a:pPr algn="dist">
              <a:lnSpc>
                <a:spcPct val="150000"/>
              </a:lnSpc>
            </a:pPr>
            <a:r>
              <a:rPr lang="zh-TW" altLang="en-US" sz="6000" dirty="0" smtClean="0">
                <a:solidFill>
                  <a:srgbClr val="FF0000"/>
                </a:solidFill>
                <a:latin typeface="文鼎標楷注音破音二" pitchFamily="34" charset="-120"/>
                <a:ea typeface="文鼎標楷注音破音二" pitchFamily="34" charset="-120"/>
              </a:rPr>
              <a:t>一</a:t>
            </a:r>
            <a:r>
              <a:rPr lang="zh-TW" altLang="en-US" sz="6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邊</a:t>
            </a:r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玩平板。</a:t>
            </a:r>
            <a:endParaRPr lang="en-US" altLang="zh-TW" sz="6000" dirty="0" smtClean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296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4104456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第九課</a:t>
            </a:r>
            <a:r>
              <a:rPr lang="en-US" altLang="zh-TW" sz="6000" dirty="0" smtClean="0">
                <a:latin typeface="文鼎標楷注音" pitchFamily="34" charset="-120"/>
                <a:ea typeface="文鼎標楷注音" pitchFamily="34" charset="-120"/>
              </a:rPr>
              <a:t/>
            </a:r>
            <a:br>
              <a:rPr lang="en-US" altLang="zh-TW" sz="6000" dirty="0" smtClean="0">
                <a:latin typeface="文鼎標楷注音" pitchFamily="34" charset="-120"/>
                <a:ea typeface="文鼎標楷注音" pitchFamily="34" charset="-120"/>
              </a:rPr>
            </a:br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國字注音</a:t>
            </a:r>
            <a:endParaRPr lang="zh-TW" altLang="en-US" sz="6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39093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仍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>
                <a:latin typeface="標楷體" pitchFamily="65" charset="-120"/>
                <a:ea typeface="標楷體" pitchFamily="65" charset="-120"/>
              </a:rPr>
              <a:t>奶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>
                <a:latin typeface="文鼎注音寬字" pitchFamily="33" charset="-120"/>
                <a:ea typeface="文鼎注音寬字" pitchFamily="33" charset="-120"/>
              </a:rPr>
              <a:t>乃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67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貝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見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被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720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>
                <a:latin typeface="標楷體" pitchFamily="65" charset="-120"/>
                <a:ea typeface="標楷體" pitchFamily="65" charset="-120"/>
              </a:rPr>
              <a:t>早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旱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早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20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校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佼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校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20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園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>
                <a:latin typeface="標楷體" pitchFamily="65" charset="-120"/>
                <a:ea typeface="標楷體" pitchFamily="65" charset="-120"/>
              </a:rPr>
              <a:t>圍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圓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20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土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工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供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20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詐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作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作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07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地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她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他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07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635896" y="1661877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0000" dirty="0" smtClean="0">
                <a:latin typeface="標楷體" pitchFamily="65" charset="-120"/>
                <a:ea typeface="標楷體" pitchFamily="65" charset="-120"/>
              </a:rPr>
              <a:t>早</a:t>
            </a:r>
            <a:endParaRPr lang="en-US" altLang="zh-TW" sz="30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3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95936" y="332656"/>
            <a:ext cx="4320480" cy="25560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50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艹</a:t>
            </a:r>
            <a:endParaRPr lang="zh-TW" altLang="en-US" sz="250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456384" cy="532859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516216" y="1484784"/>
            <a:ext cx="275267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0" b="1" dirty="0" smtClean="0">
                <a:latin typeface="文鼎注音寬字" pitchFamily="33" charset="-120"/>
                <a:ea typeface="文鼎注音寬字" pitchFamily="33" charset="-120"/>
              </a:rPr>
              <a:t>草</a:t>
            </a:r>
            <a:endParaRPr lang="zh-TW" altLang="en-US" sz="20000" b="1" dirty="0">
              <a:latin typeface="文鼎注音寬字" pitchFamily="33" charset="-120"/>
              <a:ea typeface="文鼎注音寬字" pitchFamily="33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20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>
                <a:latin typeface="標楷體" pitchFamily="65" charset="-120"/>
                <a:ea typeface="標楷體" pitchFamily="65" charset="-120"/>
              </a:rPr>
              <a:t>邊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鼻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邊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07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扞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汗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>
                <a:latin typeface="文鼎注音寬字" pitchFamily="33" charset="-120"/>
                <a:ea typeface="文鼎注音寬字" pitchFamily="33" charset="-120"/>
              </a:rPr>
              <a:t>旱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07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學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覺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學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07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你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您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您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07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樣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姜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樣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07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當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常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盪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07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戊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成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成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46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媽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馮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>
                <a:latin typeface="文鼎注音寬字" pitchFamily="33" charset="-120"/>
                <a:ea typeface="文鼎注音寬字" pitchFamily="33" charset="-120"/>
              </a:rPr>
              <a:t>媽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32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珪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娃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娃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01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察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擦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擦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38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校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09" y="692697"/>
            <a:ext cx="4172182" cy="4157204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車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011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寶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竇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保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63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03648" y="2420888"/>
            <a:ext cx="2890664" cy="32012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燒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27984" y="2420888"/>
            <a:ext cx="2890664" cy="31683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latin typeface="標楷體" pitchFamily="65" charset="-120"/>
                <a:ea typeface="標楷體" pitchFamily="65" charset="-120"/>
              </a:rPr>
              <a:t>澆</a:t>
            </a:r>
            <a:endParaRPr lang="zh-TW" altLang="en-US" sz="20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3528" y="76470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0000" dirty="0" smtClean="0">
                <a:latin typeface="文鼎注音寬字" pitchFamily="33" charset="-120"/>
                <a:ea typeface="文鼎注音寬字" pitchFamily="33" charset="-120"/>
              </a:rPr>
              <a:t>交</a:t>
            </a:r>
            <a:endParaRPr lang="en-US" altLang="zh-TW" sz="10000" dirty="0" smtClean="0">
              <a:latin typeface="文鼎注音寬字" pitchFamily="33" charset="-120"/>
              <a:ea typeface="文鼎注音寬字" pitchFamily="33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43219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36096" y="1412776"/>
            <a:ext cx="108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0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10000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11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712968" cy="4104456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依照語詞</a:t>
            </a:r>
            <a:r>
              <a:rPr lang="en-US" altLang="zh-TW" sz="6000" dirty="0" smtClean="0">
                <a:latin typeface="文鼎標楷注音" pitchFamily="34" charset="-120"/>
                <a:ea typeface="文鼎標楷注音" pitchFamily="34" charset="-120"/>
              </a:rPr>
              <a:t/>
            </a:r>
            <a:br>
              <a:rPr lang="en-US" altLang="zh-TW" sz="6000" dirty="0" smtClean="0">
                <a:latin typeface="文鼎標楷注音" pitchFamily="34" charset="-120"/>
                <a:ea typeface="文鼎標楷注音" pitchFamily="34" charset="-120"/>
              </a:rPr>
            </a:br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選出適</a:t>
            </a:r>
            <a:r>
              <a:rPr lang="zh-TW" altLang="en-US" sz="6000" dirty="0" smtClean="0">
                <a:latin typeface="文鼎標楷注音破音一" pitchFamily="34" charset="-120"/>
                <a:ea typeface="文鼎標楷注音破音一" pitchFamily="34" charset="-120"/>
              </a:rPr>
              <a:t>當</a:t>
            </a:r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的國字</a:t>
            </a:r>
            <a:endParaRPr lang="zh-TW" altLang="en-US" sz="6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49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奶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油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272666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1457569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奶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艿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貝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殼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272666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>
          <a:xfrm>
            <a:off x="4404791" y="1412776"/>
            <a:ext cx="4038600" cy="4525963"/>
          </a:xfrm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367777"/>
              </p:ext>
            </p:extLst>
          </p:nvPr>
        </p:nvGraphicFramePr>
        <p:xfrm>
          <a:off x="4716016" y="1894899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見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貝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58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早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餐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272666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218787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草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早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9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校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車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272666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371452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校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絞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2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536" y="3212976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園</a:t>
            </a:r>
            <a:endParaRPr lang="en-US" altLang="zh-TW" sz="20000" dirty="0" smtClean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buNone/>
            </a:pP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23528" y="260648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公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3501008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924280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園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圓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99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工</a:t>
            </a:r>
            <a:endParaRPr lang="en-US" altLang="zh-TW" sz="20000" dirty="0" smtClean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buNone/>
            </a:pP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作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272666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17023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公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工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61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作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業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272666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153018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作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做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5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536" y="3212976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園</a:t>
            </a:r>
            <a:endParaRPr lang="en-US" altLang="zh-TW" sz="20000" dirty="0" smtClean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buNone/>
            </a:pP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692696"/>
            <a:ext cx="4181475" cy="5616624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23528" y="260648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公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53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她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們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272666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331439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她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地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9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3480808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邊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260648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旁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7400" y="3645024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532031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邊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鼻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8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汗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水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272666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667213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汗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扞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27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學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校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272666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001678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學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覺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9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您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好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272666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543881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你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您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536" y="342900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樣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95536" y="483530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>
                <a:latin typeface="文鼎標楷注音破音一" pitchFamily="34" charset="-120"/>
                <a:ea typeface="文鼎標楷注音破音一" pitchFamily="34" charset="-120"/>
              </a:rPr>
              <a:t>一</a:t>
            </a:r>
          </a:p>
        </p:txBody>
      </p:sp>
      <p:sp>
        <p:nvSpPr>
          <p:cNvPr id="7" name="矩形 6"/>
          <p:cNvSpPr/>
          <p:nvPr/>
        </p:nvSpPr>
        <p:spPr>
          <a:xfrm>
            <a:off x="611560" y="3662970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751646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樣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漾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44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23528" y="18864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>
                <a:solidFill>
                  <a:srgbClr val="FF0000"/>
                </a:solidFill>
                <a:latin typeface="文鼎標楷注音破音一" pitchFamily="34" charset="-120"/>
                <a:ea typeface="文鼎標楷注音破音一" pitchFamily="34" charset="-120"/>
              </a:rPr>
              <a:t>當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23528" y="3429000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>
                <a:latin typeface="文鼎標楷注音" pitchFamily="34" charset="-120"/>
                <a:ea typeface="文鼎標楷注音" pitchFamily="34" charset="-120"/>
              </a:rPr>
              <a:t>機</a:t>
            </a:r>
          </a:p>
        </p:txBody>
      </p:sp>
      <p:sp>
        <p:nvSpPr>
          <p:cNvPr id="7" name="矩形 6"/>
          <p:cNvSpPr/>
          <p:nvPr/>
        </p:nvSpPr>
        <p:spPr>
          <a:xfrm>
            <a:off x="611560" y="272666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108205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當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常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1520" y="3284984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當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39552" y="188640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便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3872" y="3457600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297647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當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噹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2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成</a:t>
            </a: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>
                <a:latin typeface="文鼎標楷注音破音一" pitchFamily="34" charset="-120"/>
                <a:ea typeface="文鼎標楷注音破音一" pitchFamily="34" charset="-120"/>
              </a:rPr>
              <a:t>長</a:t>
            </a:r>
          </a:p>
        </p:txBody>
      </p:sp>
      <p:sp>
        <p:nvSpPr>
          <p:cNvPr id="10" name="矩形 9"/>
          <p:cNvSpPr/>
          <p:nvPr/>
        </p:nvSpPr>
        <p:spPr>
          <a:xfrm>
            <a:off x="611560" y="272666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11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739418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成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威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8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536" y="3284984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>
                <a:solidFill>
                  <a:srgbClr val="0070C0"/>
                </a:solidFill>
                <a:latin typeface="文鼎標楷注音" pitchFamily="34" charset="-120"/>
                <a:ea typeface="文鼎標楷注音" pitchFamily="34" charset="-120"/>
              </a:rPr>
              <a:t>寶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39552" y="188640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>
                <a:latin typeface="文鼎標楷注音" pitchFamily="34" charset="-120"/>
                <a:ea typeface="文鼎標楷注音" pitchFamily="34" charset="-120"/>
              </a:rPr>
              <a:t>珠</a:t>
            </a:r>
          </a:p>
        </p:txBody>
      </p:sp>
      <p:sp>
        <p:nvSpPr>
          <p:cNvPr id="7" name="矩形 6"/>
          <p:cNvSpPr/>
          <p:nvPr/>
        </p:nvSpPr>
        <p:spPr>
          <a:xfrm>
            <a:off x="428328" y="3645024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209990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竇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寶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5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7163" y="17190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工</a:t>
            </a:r>
            <a:endParaRPr lang="en-US" altLang="zh-TW" sz="20000" dirty="0" smtClean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pPr marL="0" indent="0">
              <a:buNone/>
            </a:pPr>
            <a:endParaRPr lang="zh-TW" altLang="en-US" sz="20000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404664"/>
            <a:ext cx="4181475" cy="6336704"/>
          </a:xfr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57163" y="3212976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作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55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95536" y="3284984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0070C0"/>
                </a:solidFill>
                <a:latin typeface="文鼎標楷注音" pitchFamily="34" charset="-120"/>
                <a:ea typeface="文鼎標楷注音" pitchFamily="34" charset="-120"/>
              </a:rPr>
              <a:t>擦</a:t>
            </a:r>
            <a:endParaRPr lang="zh-TW" altLang="en-US" sz="20000" dirty="0">
              <a:solidFill>
                <a:srgbClr val="0070C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39552" y="188640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>
                <a:latin typeface="文鼎標楷注音" pitchFamily="34" charset="-120"/>
                <a:ea typeface="文鼎標楷注音" pitchFamily="34" charset="-120"/>
              </a:rPr>
              <a:t>板</a:t>
            </a:r>
          </a:p>
        </p:txBody>
      </p:sp>
      <p:sp>
        <p:nvSpPr>
          <p:cNvPr id="7" name="矩形 6"/>
          <p:cNvSpPr/>
          <p:nvPr/>
        </p:nvSpPr>
        <p:spPr>
          <a:xfrm>
            <a:off x="487202" y="3429000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759733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察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擦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30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50442" y="404664"/>
            <a:ext cx="4032448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0" dirty="0" smtClean="0">
                <a:solidFill>
                  <a:srgbClr val="0070C0"/>
                </a:solidFill>
                <a:latin typeface="文鼎標楷注音" pitchFamily="34" charset="-120"/>
                <a:ea typeface="文鼎標楷注音" pitchFamily="34" charset="-120"/>
              </a:rPr>
              <a:t>澆</a:t>
            </a:r>
            <a:endParaRPr lang="zh-TW" altLang="en-US" sz="20000" dirty="0">
              <a:solidFill>
                <a:srgbClr val="0070C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23528" y="3355929"/>
            <a:ext cx="4032448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0000" dirty="0" smtClean="0">
                <a:latin typeface="文鼎標楷注音" pitchFamily="34" charset="-120"/>
                <a:ea typeface="文鼎標楷注音" pitchFamily="34" charset="-120"/>
              </a:rPr>
              <a:t>水</a:t>
            </a:r>
            <a:endParaRPr lang="zh-TW" altLang="en-US" sz="20000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403601"/>
            <a:ext cx="23762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34817"/>
              </p:ext>
            </p:extLst>
          </p:nvPr>
        </p:nvGraphicFramePr>
        <p:xfrm>
          <a:off x="4860032" y="2276872"/>
          <a:ext cx="3672408" cy="2982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204"/>
                <a:gridCol w="1836204"/>
              </a:tblGrid>
              <a:tr h="8882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1</a:t>
                      </a:r>
                      <a:endParaRPr lang="zh-TW" altLang="en-US" sz="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5000" dirty="0" smtClean="0"/>
                        <a:t>2</a:t>
                      </a:r>
                      <a:endParaRPr lang="zh-TW" altLang="en-US" sz="5000" dirty="0"/>
                    </a:p>
                  </a:txBody>
                  <a:tcPr/>
                </a:tc>
              </a:tr>
              <a:tr h="20940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澆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0" dirty="0" smtClean="0">
                          <a:latin typeface="標楷體" pitchFamily="65" charset="-120"/>
                          <a:ea typeface="標楷體" pitchFamily="65" charset="-120"/>
                        </a:rPr>
                        <a:t>繞</a:t>
                      </a:r>
                      <a:endParaRPr lang="zh-TW" altLang="en-US" sz="10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97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712968" cy="4104456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依照對話</a:t>
            </a:r>
            <a:r>
              <a:rPr lang="en-US" altLang="zh-TW" sz="6000" dirty="0" smtClean="0">
                <a:latin typeface="文鼎標楷注音" pitchFamily="34" charset="-120"/>
                <a:ea typeface="文鼎標楷注音" pitchFamily="34" charset="-120"/>
              </a:rPr>
              <a:t/>
            </a:r>
            <a:br>
              <a:rPr lang="en-US" altLang="zh-TW" sz="6000" dirty="0" smtClean="0">
                <a:latin typeface="文鼎標楷注音" pitchFamily="34" charset="-120"/>
                <a:ea typeface="文鼎標楷注音" pitchFamily="34" charset="-120"/>
              </a:rPr>
            </a:br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填入適</a:t>
            </a:r>
            <a:r>
              <a:rPr lang="zh-TW" altLang="en-US" sz="6000" dirty="0" smtClean="0">
                <a:latin typeface="文鼎標楷注音破音一" pitchFamily="34" charset="-120"/>
                <a:ea typeface="文鼎標楷注音破音一" pitchFamily="34" charset="-120"/>
              </a:rPr>
              <a:t>當</a:t>
            </a:r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的字</a:t>
            </a:r>
            <a:r>
              <a:rPr lang="en-US" altLang="zh-TW" sz="6000" dirty="0" smtClean="0">
                <a:latin typeface="文鼎標楷注音" pitchFamily="34" charset="-120"/>
                <a:ea typeface="文鼎標楷注音" pitchFamily="34" charset="-120"/>
              </a:rPr>
              <a:t/>
            </a:r>
            <a:br>
              <a:rPr lang="en-US" altLang="zh-TW" sz="6000" dirty="0" smtClean="0">
                <a:latin typeface="文鼎標楷注音" pitchFamily="34" charset="-120"/>
                <a:ea typeface="文鼎標楷注音" pitchFamily="34" charset="-120"/>
              </a:rPr>
            </a:br>
            <a:r>
              <a:rPr lang="en-US" altLang="zh-TW" sz="6000" dirty="0">
                <a:latin typeface="文鼎標楷注音" pitchFamily="34" charset="-120"/>
                <a:ea typeface="文鼎標楷注音" pitchFamily="34" charset="-120"/>
              </a:rPr>
              <a:t/>
            </a:r>
            <a:br>
              <a:rPr lang="en-US" altLang="zh-TW" sz="6000" dirty="0">
                <a:latin typeface="文鼎標楷注音" pitchFamily="34" charset="-120"/>
                <a:ea typeface="文鼎標楷注音" pitchFamily="34" charset="-120"/>
              </a:rPr>
            </a:br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國語習作第</a:t>
            </a:r>
            <a:r>
              <a:rPr lang="en-US" altLang="zh-TW" sz="6000" dirty="0" smtClean="0">
                <a:latin typeface="文鼎標楷注音" pitchFamily="34" charset="-120"/>
                <a:ea typeface="文鼎標楷注音" pitchFamily="34" charset="-120"/>
              </a:rPr>
              <a:t>54</a:t>
            </a:r>
            <a:r>
              <a:rPr lang="zh-TW" altLang="en-US" sz="6000" dirty="0" smtClean="0">
                <a:latin typeface="文鼎標楷注音" pitchFamily="34" charset="-120"/>
                <a:ea typeface="文鼎標楷注音" pitchFamily="34" charset="-120"/>
              </a:rPr>
              <a:t>頁</a:t>
            </a:r>
            <a:endParaRPr lang="zh-TW" altLang="en-US" sz="6000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04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5" t="13541" r="13477" b="23698"/>
          <a:stretch/>
        </p:blipFill>
        <p:spPr bwMode="auto">
          <a:xfrm>
            <a:off x="251520" y="-52302"/>
            <a:ext cx="8712968" cy="675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017524" y="2438557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endParaRPr lang="zh-TW" altLang="en-US" sz="4800" dirty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96136" y="2438558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endParaRPr lang="zh-TW" altLang="en-US" sz="4800" dirty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16016" y="2248473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endParaRPr lang="zh-TW" altLang="en-US" sz="4800" dirty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472001" y="2248472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</a:t>
            </a:r>
            <a:endParaRPr lang="zh-TW" altLang="en-US" sz="4800" dirty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259632" y="4149080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5</a:t>
            </a:r>
            <a:endParaRPr lang="zh-TW" altLang="en-US" sz="4800" dirty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35190" y="1563209"/>
            <a:ext cx="1008112" cy="737749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740352" y="2496792"/>
            <a:ext cx="1008112" cy="737749"/>
          </a:xfrm>
          <a:prstGeom prst="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6153077" y="2732435"/>
            <a:ext cx="1428138" cy="909046"/>
            <a:chOff x="7521580" y="2663970"/>
            <a:chExt cx="1428138" cy="90904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19" t="37326" r="13477" b="57046"/>
            <a:stretch/>
          </p:blipFill>
          <p:spPr bwMode="auto">
            <a:xfrm>
              <a:off x="7521580" y="2663970"/>
              <a:ext cx="1428138" cy="909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7740352" y="2663970"/>
              <a:ext cx="1008112" cy="737749"/>
            </a:xfrm>
            <a:prstGeom prst="rect">
              <a:avLst/>
            </a:prstGeom>
            <a:noFill/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906308" y="2559424"/>
            <a:ext cx="1326386" cy="1072678"/>
            <a:chOff x="7422078" y="1591293"/>
            <a:chExt cx="1326386" cy="107267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78" t="27356" r="14688" b="64176"/>
            <a:stretch/>
          </p:blipFill>
          <p:spPr bwMode="auto">
            <a:xfrm>
              <a:off x="7422078" y="1591293"/>
              <a:ext cx="1326386" cy="1072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7740352" y="1700808"/>
              <a:ext cx="1008112" cy="963163"/>
            </a:xfrm>
            <a:prstGeom prst="rect">
              <a:avLst/>
            </a:prstGeom>
            <a:noFill/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866810" y="2360508"/>
            <a:ext cx="1428138" cy="909046"/>
            <a:chOff x="7521580" y="2663970"/>
            <a:chExt cx="1428138" cy="90904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19" t="37326" r="13477" b="57046"/>
            <a:stretch/>
          </p:blipFill>
          <p:spPr bwMode="auto">
            <a:xfrm>
              <a:off x="7521580" y="2663970"/>
              <a:ext cx="1428138" cy="909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7740352" y="2663970"/>
              <a:ext cx="1008112" cy="737749"/>
            </a:xfrm>
            <a:prstGeom prst="rect">
              <a:avLst/>
            </a:prstGeom>
            <a:noFill/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540424" y="2274571"/>
            <a:ext cx="1326386" cy="1072678"/>
            <a:chOff x="7422078" y="1591293"/>
            <a:chExt cx="1326386" cy="1072678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78" t="27356" r="14688" b="64176"/>
            <a:stretch/>
          </p:blipFill>
          <p:spPr bwMode="auto">
            <a:xfrm>
              <a:off x="7422078" y="1591293"/>
              <a:ext cx="1326386" cy="1072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7740352" y="1700808"/>
              <a:ext cx="1008112" cy="963163"/>
            </a:xfrm>
            <a:prstGeom prst="rect">
              <a:avLst/>
            </a:prstGeom>
            <a:noFill/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335550" y="4193807"/>
            <a:ext cx="1428138" cy="909046"/>
            <a:chOff x="7521580" y="2663970"/>
            <a:chExt cx="1428138" cy="90904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19" t="37326" r="13477" b="57046"/>
            <a:stretch/>
          </p:blipFill>
          <p:spPr bwMode="auto">
            <a:xfrm>
              <a:off x="7521580" y="2663970"/>
              <a:ext cx="1428138" cy="909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矩形 26"/>
            <p:cNvSpPr/>
            <p:nvPr/>
          </p:nvSpPr>
          <p:spPr>
            <a:xfrm>
              <a:off x="7740352" y="2663970"/>
              <a:ext cx="1008112" cy="737749"/>
            </a:xfrm>
            <a:prstGeom prst="rect">
              <a:avLst/>
            </a:prstGeom>
            <a:noFill/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55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344</Words>
  <Application>Microsoft Office PowerPoint</Application>
  <PresentationFormat>如螢幕大小 (4:3)</PresentationFormat>
  <Paragraphs>318</Paragraphs>
  <Slides>93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93</vt:i4>
      </vt:variant>
    </vt:vector>
  </HeadingPairs>
  <TitlesOfParts>
    <vt:vector size="103" baseType="lpstr">
      <vt:lpstr>Arial</vt:lpstr>
      <vt:lpstr>新細明體</vt:lpstr>
      <vt:lpstr>Arial Unicode MS</vt:lpstr>
      <vt:lpstr>Calibri</vt:lpstr>
      <vt:lpstr>文鼎標楷注音破音一</vt:lpstr>
      <vt:lpstr>文鼎標楷注音</vt:lpstr>
      <vt:lpstr>標楷體</vt:lpstr>
      <vt:lpstr>文鼎注音寬字</vt:lpstr>
      <vt:lpstr>文鼎標楷注音破音二</vt:lpstr>
      <vt:lpstr>Office 佈景主題</vt:lpstr>
      <vt:lpstr>第九課   張奶奶的寶貝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第九課　 甲本　58頁</vt:lpstr>
      <vt:lpstr>相當</vt:lpstr>
      <vt:lpstr>校隊</vt:lpstr>
      <vt:lpstr>PowerPoint 簡報</vt:lpstr>
      <vt:lpstr>PowerPoint 簡報</vt:lpstr>
      <vt:lpstr>第九課   奶奶的寶貝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第九課　 女</vt:lpstr>
      <vt:lpstr>奶</vt:lpstr>
      <vt:lpstr>媽</vt:lpstr>
      <vt:lpstr>娃</vt:lpstr>
      <vt:lpstr>句子練習</vt:lpstr>
      <vt:lpstr>PowerPoint 簡報</vt:lpstr>
      <vt:lpstr>PowerPoint 簡報</vt:lpstr>
      <vt:lpstr>PowerPoint 簡報</vt:lpstr>
      <vt:lpstr>PowerPoint 簡報</vt:lpstr>
      <vt:lpstr>PowerPoint 簡報</vt:lpstr>
      <vt:lpstr>第九課 國字注音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依照語詞 選出適當的國字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依照對話 填入適當的字  國語習作第54頁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第八課   給松鼠的卡片</dc:title>
  <dc:creator>二乙</dc:creator>
  <cp:lastModifiedBy>二乙</cp:lastModifiedBy>
  <cp:revision>174</cp:revision>
  <dcterms:created xsi:type="dcterms:W3CDTF">2022-05-03T00:29:45Z</dcterms:created>
  <dcterms:modified xsi:type="dcterms:W3CDTF">2022-05-26T01:22:40Z</dcterms:modified>
</cp:coreProperties>
</file>