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53" r:id="rId2"/>
    <p:sldId id="754" r:id="rId3"/>
    <p:sldId id="755" r:id="rId4"/>
    <p:sldId id="756" r:id="rId5"/>
    <p:sldId id="757" r:id="rId6"/>
    <p:sldId id="758" r:id="rId7"/>
    <p:sldId id="759" r:id="rId8"/>
    <p:sldId id="760" r:id="rId9"/>
    <p:sldId id="761" r:id="rId10"/>
    <p:sldId id="762" r:id="rId11"/>
    <p:sldId id="763" r:id="rId12"/>
    <p:sldId id="764" r:id="rId13"/>
    <p:sldId id="765" r:id="rId14"/>
    <p:sldId id="766" r:id="rId1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9900"/>
    <a:srgbClr val="FF3399"/>
    <a:srgbClr val="339933"/>
    <a:srgbClr val="00CC00"/>
    <a:srgbClr val="00FF00"/>
    <a:srgbClr val="00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4" autoAdjust="0"/>
    <p:restoredTop sz="98684" autoAdjust="0"/>
  </p:normalViewPr>
  <p:slideViewPr>
    <p:cSldViewPr snapToGrid="0" snapToObjects="1">
      <p:cViewPr>
        <p:scale>
          <a:sx n="75" d="100"/>
          <a:sy n="75" d="100"/>
        </p:scale>
        <p:origin x="1186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85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12B880-583F-44A5-AA42-806F05395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CF799B-2F9A-4FE7-A170-DDB382A7A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D27B0C-DC05-42D2-9112-3C9117C87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406FD-1701-4EF0-8434-1F4FF28C1BF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522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B3C0DC-F566-4A09-8C36-F9C9BBA00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ABFE0A-B9DC-4A7C-AEBA-9A6B0CFBB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6AAA09-FDC6-4B2F-85D1-22D89EFE2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52A47-86F4-4F8E-9028-B1B026C271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52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25FC12-6DD1-48B9-91D9-BD243C461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5D2866-674F-4B70-8B4A-0B3B05DB3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54D7BD-D6EF-445E-83F8-59CCE7869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0FFB9-9D49-4013-A3DF-82C2E539D9D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850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058422-A844-4FED-B3A8-374992AC5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8C9F55-F962-43AA-B9AB-CC8634A6E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7E467E-2F44-471C-BEF8-A72BC52EC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78F37-9F52-425F-A1F1-CEDA3BC3161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138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B9208E-BFE6-4CC7-ACCE-2B6AFDADE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DA0F04-6F1B-4F11-A4BC-A62E27E39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A4E48C-B4C3-4154-9030-B68B4D72D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4AEB2-B3EF-471D-BF55-7BEDD55972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113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E68CA-73C3-4F50-AB9F-51B61DF23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78C6BA-928F-431C-8664-4480B2008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F31A26-3BC2-4E92-84D8-2A1941EBD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A0884-F04E-45F2-AC75-B12CC5928C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958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73A6D6-ED65-4F46-B795-AB1AA5516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E24578-418E-4A08-BAB2-9E36D467F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DB9D25-F828-4799-B60A-C46077CB0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403A5-ADE5-474A-A224-D51FABCC18C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65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2DC405-D2EA-4318-9A47-2C1D025CB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9F7323-FCAB-43C7-BC91-3AA331DCA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FEEB4D-0EC6-429B-A35A-5AACED631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A8FF3-D18C-41A7-AD6A-8C58DAEF56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96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7106F-AA81-438A-B166-D6A8FE4E2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B98677-3DD8-4E23-838D-D7D02607E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6A7385-ACCF-4C8B-8785-414A1895F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8F1EB-EFC2-4A19-91AB-E54E06B1E9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03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58B3B-1209-402A-95A9-830029A3F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F1C4D-ACEB-4D4A-BFB4-F3CF6DDDB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CA069-C700-41DB-B5FB-CFF612F36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8B9FA-611C-44FB-A9C2-79FE6EC02A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091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D9C826-BF47-473F-AAAB-7B820B920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2FF440-AA37-4BF6-A804-FA7834207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7BF62-C43F-4ED9-98CC-2225A1E97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68C66-80CD-4C18-9720-A1CD05A1B3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822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761F9C9-DAE9-4FE9-AA9D-0F1C66D9E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A90F8F-FB59-4197-8B52-C4D93580F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75A22B-2C2B-4A63-B806-38EFD917ED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7DE2DE-1D57-4B25-893A-FE71A06A63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10D6BC-653F-4BD1-8FD7-92E9B730C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D3C4B86-0E2C-4030-BD95-EE607C12906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92A678-C239-4F30-A0A0-2D6F06BD6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9203"/>
            <a:ext cx="9144000" cy="5239593"/>
          </a:xfrm>
          <a:prstGeom prst="rect">
            <a:avLst/>
          </a:prstGeom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6609DBF2-3409-4148-BA79-16EFE0C3AAE0}"/>
              </a:ext>
            </a:extLst>
          </p:cNvPr>
          <p:cNvSpPr/>
          <p:nvPr/>
        </p:nvSpPr>
        <p:spPr>
          <a:xfrm>
            <a:off x="5899210" y="5547208"/>
            <a:ext cx="2552332" cy="1180730"/>
          </a:xfrm>
          <a:prstGeom prst="wedgeRoundRectCallout">
            <a:avLst>
              <a:gd name="adj1" fmla="val -70423"/>
              <a:gd name="adj2" fmla="val -327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</a:rPr>
              <a:t>這一課有一個生字叫</a:t>
            </a:r>
            <a:r>
              <a:rPr lang="en-US" altLang="zh-TW" sz="2800" dirty="0">
                <a:solidFill>
                  <a:srgbClr val="FF0000"/>
                </a:solidFill>
              </a:rPr>
              <a:t>”</a:t>
            </a:r>
            <a:r>
              <a:rPr lang="zh-TW" altLang="en-US" sz="2800" dirty="0">
                <a:solidFill>
                  <a:srgbClr val="0070C0"/>
                </a:solidFill>
              </a:rPr>
              <a:t>岔</a:t>
            </a:r>
            <a:r>
              <a:rPr lang="en-US" altLang="zh-TW" sz="2800" dirty="0">
                <a:solidFill>
                  <a:srgbClr val="FF0000"/>
                </a:solidFill>
              </a:rPr>
              <a:t>”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FC26A86-0835-425F-B224-B4E2CD8A51D4}"/>
              </a:ext>
            </a:extLst>
          </p:cNvPr>
          <p:cNvSpPr/>
          <p:nvPr/>
        </p:nvSpPr>
        <p:spPr>
          <a:xfrm>
            <a:off x="6551720" y="506027"/>
            <a:ext cx="612560" cy="26011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844B7C80-B06C-4A07-93A1-CFD7DD2D649C}"/>
              </a:ext>
            </a:extLst>
          </p:cNvPr>
          <p:cNvSpPr/>
          <p:nvPr/>
        </p:nvSpPr>
        <p:spPr>
          <a:xfrm>
            <a:off x="1240654" y="132280"/>
            <a:ext cx="4070413" cy="2974904"/>
          </a:xfrm>
          <a:prstGeom prst="wedgeRoundRectCallout">
            <a:avLst>
              <a:gd name="adj1" fmla="val 84280"/>
              <a:gd name="adj2" fmla="val 329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accent2"/>
                </a:solidFill>
              </a:rPr>
              <a:t>當學生遇到這個生字時，他觀察一下下方插圖，很快就可以猜出這個語詞叫</a:t>
            </a:r>
            <a:r>
              <a:rPr lang="en-US" altLang="zh-TW" sz="2800" dirty="0">
                <a:solidFill>
                  <a:schemeClr val="accent2"/>
                </a:solidFill>
              </a:rPr>
              <a:t>”</a:t>
            </a:r>
            <a:r>
              <a:rPr lang="zh-TW" altLang="en-US" sz="2800" dirty="0">
                <a:solidFill>
                  <a:schemeClr val="accent2"/>
                </a:solidFill>
              </a:rPr>
              <a:t>ㄔㄚˋ路</a:t>
            </a:r>
            <a:r>
              <a:rPr lang="en-US" altLang="zh-TW" sz="2800" dirty="0">
                <a:solidFill>
                  <a:schemeClr val="accent2"/>
                </a:solidFill>
              </a:rPr>
              <a:t>”</a:t>
            </a:r>
            <a:r>
              <a:rPr lang="zh-TW" altLang="en-US" sz="2800" dirty="0">
                <a:solidFill>
                  <a:schemeClr val="accent2"/>
                </a:solidFill>
              </a:rPr>
              <a:t>，只不過，他目前是第一次看到</a:t>
            </a:r>
            <a:r>
              <a:rPr lang="en-US" altLang="zh-TW" sz="2800" dirty="0">
                <a:solidFill>
                  <a:schemeClr val="accent2"/>
                </a:solidFill>
              </a:rPr>
              <a:t>”</a:t>
            </a:r>
            <a:r>
              <a:rPr lang="zh-TW" altLang="en-US" sz="2800" dirty="0">
                <a:solidFill>
                  <a:schemeClr val="accent2"/>
                </a:solidFill>
              </a:rPr>
              <a:t>岔</a:t>
            </a:r>
            <a:r>
              <a:rPr lang="en-US" altLang="zh-TW" sz="2800" dirty="0">
                <a:solidFill>
                  <a:schemeClr val="accent2"/>
                </a:solidFill>
              </a:rPr>
              <a:t>”</a:t>
            </a:r>
            <a:r>
              <a:rPr lang="zh-TW" altLang="en-US" sz="2800" dirty="0">
                <a:solidFill>
                  <a:schemeClr val="accent2"/>
                </a:solidFill>
              </a:rPr>
              <a:t>字的字型。</a:t>
            </a: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08F0AEC9-7129-4416-86D6-578745A35294}"/>
              </a:ext>
            </a:extLst>
          </p:cNvPr>
          <p:cNvSpPr/>
          <p:nvPr/>
        </p:nvSpPr>
        <p:spPr>
          <a:xfrm>
            <a:off x="1301687" y="132280"/>
            <a:ext cx="4629706" cy="2488851"/>
          </a:xfrm>
          <a:prstGeom prst="wedgeRoundRectCallout">
            <a:avLst>
              <a:gd name="adj1" fmla="val 66833"/>
              <a:gd name="adj2" fmla="val 470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一般正常識字量的學生，這個句子當中，只有目標生字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0070C0"/>
                </a:solidFill>
              </a:rPr>
              <a:t>岔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他不認識，其它漢字他都可以靠自己念讀出來。</a:t>
            </a:r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16656DCA-36DE-486B-98A3-00F52D29BDF8}"/>
              </a:ext>
            </a:extLst>
          </p:cNvPr>
          <p:cNvSpPr/>
          <p:nvPr/>
        </p:nvSpPr>
        <p:spPr>
          <a:xfrm>
            <a:off x="1003484" y="3653658"/>
            <a:ext cx="4070413" cy="2974904"/>
          </a:xfrm>
          <a:prstGeom prst="wedgeRoundRectCallout">
            <a:avLst>
              <a:gd name="adj1" fmla="val 91203"/>
              <a:gd name="adj2" fmla="val -8244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結論就是，正常學生因為識字量夠，先備知識足</a:t>
            </a:r>
            <a:r>
              <a:rPr lang="en-US" altLang="zh-TW" sz="2800" dirty="0">
                <a:solidFill>
                  <a:srgbClr val="800000"/>
                </a:solidFill>
              </a:rPr>
              <a:t>(</a:t>
            </a:r>
            <a:r>
              <a:rPr lang="zh-TW" altLang="en-US" sz="2800" dirty="0">
                <a:solidFill>
                  <a:srgbClr val="800000"/>
                </a:solidFill>
              </a:rPr>
              <a:t>具有心理詞彙</a:t>
            </a:r>
            <a:r>
              <a:rPr lang="en-US" altLang="zh-TW" sz="2800" dirty="0">
                <a:solidFill>
                  <a:srgbClr val="800000"/>
                </a:solidFill>
              </a:rPr>
              <a:t>)</a:t>
            </a:r>
            <a:r>
              <a:rPr lang="zh-TW" altLang="en-US" sz="2800" dirty="0">
                <a:solidFill>
                  <a:srgbClr val="800000"/>
                </a:solidFill>
              </a:rPr>
              <a:t>，很容易由上下文閱讀中學會這個</a:t>
            </a:r>
            <a:r>
              <a:rPr lang="en-US" altLang="zh-TW" sz="2800" dirty="0">
                <a:solidFill>
                  <a:srgbClr val="FF0000"/>
                </a:solidFill>
              </a:rPr>
              <a:t>”</a:t>
            </a:r>
            <a:r>
              <a:rPr lang="zh-TW" altLang="en-US" sz="2800" dirty="0">
                <a:solidFill>
                  <a:srgbClr val="0070C0"/>
                </a:solidFill>
              </a:rPr>
              <a:t>岔</a:t>
            </a:r>
            <a:r>
              <a:rPr lang="en-US" altLang="zh-TW" sz="2800" dirty="0">
                <a:solidFill>
                  <a:srgbClr val="FF0000"/>
                </a:solidFill>
              </a:rPr>
              <a:t>” </a:t>
            </a:r>
            <a:r>
              <a:rPr lang="zh-TW" altLang="en-US" sz="2800" dirty="0">
                <a:solidFill>
                  <a:srgbClr val="800000"/>
                </a:solidFill>
              </a:rPr>
              <a:t>字。</a:t>
            </a: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7BA606C1-6619-4050-9F54-DAF851AA588A}"/>
              </a:ext>
            </a:extLst>
          </p:cNvPr>
          <p:cNvSpPr/>
          <p:nvPr/>
        </p:nvSpPr>
        <p:spPr>
          <a:xfrm>
            <a:off x="766314" y="2749418"/>
            <a:ext cx="4070413" cy="2974904"/>
          </a:xfrm>
          <a:prstGeom prst="wedgeRoundRectCallout">
            <a:avLst>
              <a:gd name="adj1" fmla="val 97194"/>
              <a:gd name="adj2" fmla="val -5580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而學生也認識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分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及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山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字，當然很容易借由他們來學</a:t>
            </a:r>
            <a:r>
              <a:rPr lang="en-US" altLang="zh-TW" sz="2800" dirty="0">
                <a:solidFill>
                  <a:srgbClr val="FF0000"/>
                </a:solidFill>
              </a:rPr>
              <a:t>”</a:t>
            </a:r>
            <a:r>
              <a:rPr lang="zh-TW" altLang="en-US" sz="2800" dirty="0">
                <a:solidFill>
                  <a:srgbClr val="0070C0"/>
                </a:solidFill>
              </a:rPr>
              <a:t>岔</a:t>
            </a:r>
            <a:r>
              <a:rPr lang="en-US" altLang="zh-TW" sz="2800" dirty="0">
                <a:solidFill>
                  <a:srgbClr val="FF0000"/>
                </a:solidFill>
              </a:rPr>
              <a:t>” </a:t>
            </a:r>
            <a:r>
              <a:rPr lang="zh-TW" altLang="en-US" sz="2800" dirty="0">
                <a:solidFill>
                  <a:srgbClr val="800000"/>
                </a:solidFill>
              </a:rPr>
              <a:t>字的形義。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8" grpId="0" animBg="1"/>
      <p:bldP spid="11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BAB129-3BEE-4F4A-8BF8-E00C995EB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44"/>
            <a:ext cx="4287520" cy="6435302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FC1A6ADE-9086-49AA-B98B-F8CE33B9270C}"/>
              </a:ext>
            </a:extLst>
          </p:cNvPr>
          <p:cNvSpPr/>
          <p:nvPr/>
        </p:nvSpPr>
        <p:spPr>
          <a:xfrm>
            <a:off x="3515360" y="236244"/>
            <a:ext cx="5301054" cy="2846725"/>
          </a:xfrm>
          <a:prstGeom prst="wedgeRoundRectCallout">
            <a:avLst>
              <a:gd name="adj1" fmla="val -42213"/>
              <a:gd name="adj2" fmla="val 642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或者，褪除掉圖片</a:t>
            </a:r>
            <a:endParaRPr lang="en-US" altLang="zh-TW" sz="2800" dirty="0">
              <a:solidFill>
                <a:srgbClr val="80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448823-4A85-4366-B4D2-FFB09EE861EF}"/>
              </a:ext>
            </a:extLst>
          </p:cNvPr>
          <p:cNvSpPr/>
          <p:nvPr/>
        </p:nvSpPr>
        <p:spPr>
          <a:xfrm>
            <a:off x="660400" y="3429000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A483D3-B8FA-406C-BB32-12CD827BAA1A}"/>
              </a:ext>
            </a:extLst>
          </p:cNvPr>
          <p:cNvSpPr/>
          <p:nvPr/>
        </p:nvSpPr>
        <p:spPr>
          <a:xfrm>
            <a:off x="660400" y="5133316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43B112-D8CF-4205-9E21-8C35386C50A9}"/>
              </a:ext>
            </a:extLst>
          </p:cNvPr>
          <p:cNvSpPr/>
          <p:nvPr/>
        </p:nvSpPr>
        <p:spPr>
          <a:xfrm>
            <a:off x="2875280" y="3429000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37F64D0-1F07-4B1C-8EAD-C4619A970C93}"/>
              </a:ext>
            </a:extLst>
          </p:cNvPr>
          <p:cNvSpPr/>
          <p:nvPr/>
        </p:nvSpPr>
        <p:spPr>
          <a:xfrm>
            <a:off x="2926080" y="5158298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8CD3D4-2DEF-4B98-804D-A12900EFB019}"/>
              </a:ext>
            </a:extLst>
          </p:cNvPr>
          <p:cNvSpPr/>
          <p:nvPr/>
        </p:nvSpPr>
        <p:spPr>
          <a:xfrm>
            <a:off x="2042160" y="4079240"/>
            <a:ext cx="79756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3FD9462-0632-4C9D-B578-D27254612786}"/>
              </a:ext>
            </a:extLst>
          </p:cNvPr>
          <p:cNvSpPr/>
          <p:nvPr/>
        </p:nvSpPr>
        <p:spPr>
          <a:xfrm>
            <a:off x="2326640" y="3429000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814E1D5-1289-4F61-8D80-6621063F1512}"/>
              </a:ext>
            </a:extLst>
          </p:cNvPr>
          <p:cNvSpPr/>
          <p:nvPr/>
        </p:nvSpPr>
        <p:spPr>
          <a:xfrm>
            <a:off x="4297680" y="4079240"/>
            <a:ext cx="77216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72F644E-6571-48DC-AB25-36303742C634}"/>
              </a:ext>
            </a:extLst>
          </p:cNvPr>
          <p:cNvSpPr/>
          <p:nvPr/>
        </p:nvSpPr>
        <p:spPr>
          <a:xfrm>
            <a:off x="4556760" y="3429000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C312F2-5CBE-4ADD-90F9-D7DAA646E248}"/>
              </a:ext>
            </a:extLst>
          </p:cNvPr>
          <p:cNvSpPr/>
          <p:nvPr/>
        </p:nvSpPr>
        <p:spPr>
          <a:xfrm>
            <a:off x="2001520" y="5783556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70271DA-36A3-42B1-AC6E-8D041F7597C3}"/>
              </a:ext>
            </a:extLst>
          </p:cNvPr>
          <p:cNvSpPr/>
          <p:nvPr/>
        </p:nvSpPr>
        <p:spPr>
          <a:xfrm>
            <a:off x="2326640" y="5133316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D780009-01C1-4A01-A80A-56F8BA87BCB9}"/>
              </a:ext>
            </a:extLst>
          </p:cNvPr>
          <p:cNvSpPr/>
          <p:nvPr/>
        </p:nvSpPr>
        <p:spPr>
          <a:xfrm>
            <a:off x="4297680" y="5783556"/>
            <a:ext cx="77216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AFBE985-C162-4DDF-8C43-ADBF0DA955FA}"/>
              </a:ext>
            </a:extLst>
          </p:cNvPr>
          <p:cNvSpPr/>
          <p:nvPr/>
        </p:nvSpPr>
        <p:spPr>
          <a:xfrm>
            <a:off x="4556760" y="5133316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BAB129-3BEE-4F4A-8BF8-E00C995EB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44"/>
            <a:ext cx="4287520" cy="6435302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FC1A6ADE-9086-49AA-B98B-F8CE33B9270C}"/>
              </a:ext>
            </a:extLst>
          </p:cNvPr>
          <p:cNvSpPr/>
          <p:nvPr/>
        </p:nvSpPr>
        <p:spPr>
          <a:xfrm>
            <a:off x="3515360" y="236244"/>
            <a:ext cx="5301054" cy="2846725"/>
          </a:xfrm>
          <a:prstGeom prst="wedgeRoundRectCallout">
            <a:avLst>
              <a:gd name="adj1" fmla="val -42213"/>
              <a:gd name="adj2" fmla="val 642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最後才是褪除到只剩一個國字</a:t>
            </a:r>
            <a:endParaRPr lang="en-US" altLang="zh-TW" sz="2800" dirty="0">
              <a:solidFill>
                <a:srgbClr val="80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448823-4A85-4366-B4D2-FFB09EE861EF}"/>
              </a:ext>
            </a:extLst>
          </p:cNvPr>
          <p:cNvSpPr/>
          <p:nvPr/>
        </p:nvSpPr>
        <p:spPr>
          <a:xfrm>
            <a:off x="660400" y="3429000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A483D3-B8FA-406C-BB32-12CD827BAA1A}"/>
              </a:ext>
            </a:extLst>
          </p:cNvPr>
          <p:cNvSpPr/>
          <p:nvPr/>
        </p:nvSpPr>
        <p:spPr>
          <a:xfrm>
            <a:off x="660400" y="5133316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43B112-D8CF-4205-9E21-8C35386C50A9}"/>
              </a:ext>
            </a:extLst>
          </p:cNvPr>
          <p:cNvSpPr/>
          <p:nvPr/>
        </p:nvSpPr>
        <p:spPr>
          <a:xfrm>
            <a:off x="2875280" y="3429000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37F64D0-1F07-4B1C-8EAD-C4619A970C93}"/>
              </a:ext>
            </a:extLst>
          </p:cNvPr>
          <p:cNvSpPr/>
          <p:nvPr/>
        </p:nvSpPr>
        <p:spPr>
          <a:xfrm>
            <a:off x="2926080" y="5158298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8CD3D4-2DEF-4B98-804D-A12900EFB019}"/>
              </a:ext>
            </a:extLst>
          </p:cNvPr>
          <p:cNvSpPr/>
          <p:nvPr/>
        </p:nvSpPr>
        <p:spPr>
          <a:xfrm>
            <a:off x="1742440" y="4079240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3FD9462-0632-4C9D-B578-D27254612786}"/>
              </a:ext>
            </a:extLst>
          </p:cNvPr>
          <p:cNvSpPr/>
          <p:nvPr/>
        </p:nvSpPr>
        <p:spPr>
          <a:xfrm>
            <a:off x="2326640" y="3429000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814E1D5-1289-4F61-8D80-6621063F1512}"/>
              </a:ext>
            </a:extLst>
          </p:cNvPr>
          <p:cNvSpPr/>
          <p:nvPr/>
        </p:nvSpPr>
        <p:spPr>
          <a:xfrm>
            <a:off x="3972560" y="4079240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72F644E-6571-48DC-AB25-36303742C634}"/>
              </a:ext>
            </a:extLst>
          </p:cNvPr>
          <p:cNvSpPr/>
          <p:nvPr/>
        </p:nvSpPr>
        <p:spPr>
          <a:xfrm>
            <a:off x="4556760" y="3429000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C312F2-5CBE-4ADD-90F9-D7DAA646E248}"/>
              </a:ext>
            </a:extLst>
          </p:cNvPr>
          <p:cNvSpPr/>
          <p:nvPr/>
        </p:nvSpPr>
        <p:spPr>
          <a:xfrm>
            <a:off x="1742440" y="5783556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70271DA-36A3-42B1-AC6E-8D041F7597C3}"/>
              </a:ext>
            </a:extLst>
          </p:cNvPr>
          <p:cNvSpPr/>
          <p:nvPr/>
        </p:nvSpPr>
        <p:spPr>
          <a:xfrm>
            <a:off x="2326640" y="5133316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D780009-01C1-4A01-A80A-56F8BA87BCB9}"/>
              </a:ext>
            </a:extLst>
          </p:cNvPr>
          <p:cNvSpPr/>
          <p:nvPr/>
        </p:nvSpPr>
        <p:spPr>
          <a:xfrm>
            <a:off x="3972560" y="5783556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AFBE985-C162-4DDF-8C43-ADBF0DA955FA}"/>
              </a:ext>
            </a:extLst>
          </p:cNvPr>
          <p:cNvSpPr/>
          <p:nvPr/>
        </p:nvSpPr>
        <p:spPr>
          <a:xfrm>
            <a:off x="4556760" y="5133316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0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2DDD9A-7FF0-4E5B-8A6A-93E6BDF40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1184617"/>
            <a:ext cx="2727960" cy="317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B0CF9A1-C1F7-4B45-A787-4D8CD20918A6}"/>
              </a:ext>
            </a:extLst>
          </p:cNvPr>
          <p:cNvSpPr txBox="1"/>
          <p:nvPr/>
        </p:nvSpPr>
        <p:spPr>
          <a:xfrm>
            <a:off x="2898140" y="1113497"/>
            <a:ext cx="95410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6000" dirty="0"/>
              <a:t>天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4FF58B2-27EC-4212-9C50-1B6E5EDEEF0E}"/>
              </a:ext>
            </a:extLst>
          </p:cNvPr>
          <p:cNvSpPr txBox="1"/>
          <p:nvPr/>
        </p:nvSpPr>
        <p:spPr>
          <a:xfrm>
            <a:off x="2898139" y="2492419"/>
            <a:ext cx="95410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6000" dirty="0"/>
              <a:t>天</a:t>
            </a:r>
            <a:endParaRPr lang="en-US" altLang="zh-TW" sz="6000" dirty="0"/>
          </a:p>
          <a:p>
            <a:r>
              <a:rPr lang="zh-TW" altLang="en-US" sz="6000" dirty="0"/>
              <a:t>空</a:t>
            </a: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8ECF78D4-C703-4D74-A07B-39C6B69BFB11}"/>
              </a:ext>
            </a:extLst>
          </p:cNvPr>
          <p:cNvSpPr/>
          <p:nvPr/>
        </p:nvSpPr>
        <p:spPr>
          <a:xfrm>
            <a:off x="4188460" y="393724"/>
            <a:ext cx="4826000" cy="3670275"/>
          </a:xfrm>
          <a:prstGeom prst="wedgeRoundRectCallout">
            <a:avLst>
              <a:gd name="adj1" fmla="val -59476"/>
              <a:gd name="adj2" fmla="val 377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更好的方式是利用這種外型和國字長得一樣的插圖來學國字，但這種字畢竟不多就是了。不過，不管如何，還是得利用圖片連結心理詞彙，才能進一步連結到目標國字的讀音，其次則是一樣得實施褪除策略。</a:t>
            </a:r>
            <a:endParaRPr lang="en-US" altLang="zh-TW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BAB129-3BEE-4F4A-8BF8-E00C995EB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44"/>
            <a:ext cx="4287520" cy="6435302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FC1A6ADE-9086-49AA-B98B-F8CE33B9270C}"/>
              </a:ext>
            </a:extLst>
          </p:cNvPr>
          <p:cNvSpPr/>
          <p:nvPr/>
        </p:nvSpPr>
        <p:spPr>
          <a:xfrm>
            <a:off x="3302000" y="236244"/>
            <a:ext cx="5669280" cy="4508476"/>
          </a:xfrm>
          <a:prstGeom prst="wedgeRoundRectCallout">
            <a:avLst>
              <a:gd name="adj1" fmla="val -57929"/>
              <a:gd name="adj2" fmla="val 591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然而，用字圖卡的缺點就是</a:t>
            </a:r>
            <a:r>
              <a:rPr lang="en-US" altLang="zh-TW" sz="2800" dirty="0">
                <a:solidFill>
                  <a:srgbClr val="800000"/>
                </a:solidFill>
              </a:rPr>
              <a:t>:</a:t>
            </a:r>
          </a:p>
          <a:p>
            <a:pPr algn="ctr"/>
            <a:r>
              <a:rPr lang="en-US" altLang="zh-TW" sz="2800" dirty="0">
                <a:solidFill>
                  <a:srgbClr val="800000"/>
                </a:solidFill>
              </a:rPr>
              <a:t>1.</a:t>
            </a:r>
            <a:r>
              <a:rPr lang="zh-TW" altLang="en-US" sz="2800" dirty="0">
                <a:solidFill>
                  <a:srgbClr val="800000"/>
                </a:solidFill>
              </a:rPr>
              <a:t>褪除策略難以實施</a:t>
            </a:r>
            <a:endParaRPr lang="en-US" altLang="zh-TW" sz="2800" dirty="0">
              <a:solidFill>
                <a:srgbClr val="800000"/>
              </a:solidFill>
            </a:endParaRPr>
          </a:p>
          <a:p>
            <a:pPr algn="ctr"/>
            <a:r>
              <a:rPr lang="en-US" altLang="zh-TW" sz="2800" dirty="0">
                <a:solidFill>
                  <a:srgbClr val="800000"/>
                </a:solidFill>
              </a:rPr>
              <a:t>2.</a:t>
            </a:r>
            <a:r>
              <a:rPr lang="zh-TW" altLang="en-US" sz="2800" dirty="0">
                <a:solidFill>
                  <a:srgbClr val="800000"/>
                </a:solidFill>
              </a:rPr>
              <a:t>修改很不方便</a:t>
            </a:r>
            <a:endParaRPr lang="en-US" altLang="zh-TW" sz="2800" dirty="0">
              <a:solidFill>
                <a:srgbClr val="800000"/>
              </a:solidFill>
            </a:endParaRPr>
          </a:p>
          <a:p>
            <a:pPr algn="ctr"/>
            <a:r>
              <a:rPr lang="en-US" altLang="zh-TW" sz="2800" dirty="0">
                <a:solidFill>
                  <a:srgbClr val="800000"/>
                </a:solidFill>
              </a:rPr>
              <a:t>3.</a:t>
            </a:r>
            <a:r>
              <a:rPr lang="zh-TW" altLang="en-US" sz="2800" dirty="0">
                <a:solidFill>
                  <a:srgbClr val="800000"/>
                </a:solidFill>
              </a:rPr>
              <a:t>沒有聲音回饋</a:t>
            </a:r>
            <a:endParaRPr lang="en-US" altLang="zh-TW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BAB129-3BEE-4F4A-8BF8-E00C995EB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44"/>
            <a:ext cx="4287520" cy="6435302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FC1A6ADE-9086-49AA-B98B-F8CE33B9270C}"/>
              </a:ext>
            </a:extLst>
          </p:cNvPr>
          <p:cNvSpPr/>
          <p:nvPr/>
        </p:nvSpPr>
        <p:spPr>
          <a:xfrm>
            <a:off x="3302000" y="236244"/>
            <a:ext cx="5669280" cy="4508476"/>
          </a:xfrm>
          <a:prstGeom prst="wedgeRoundRectCallout">
            <a:avLst>
              <a:gd name="adj1" fmla="val -57929"/>
              <a:gd name="adj2" fmla="val 591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如果改由電腦系統來改善字圖卡，則可以</a:t>
            </a:r>
            <a:r>
              <a:rPr lang="en-US" altLang="zh-TW" sz="2800" dirty="0">
                <a:solidFill>
                  <a:srgbClr val="800000"/>
                </a:solidFill>
              </a:rPr>
              <a:t>:</a:t>
            </a:r>
          </a:p>
          <a:p>
            <a:pPr algn="ctr"/>
            <a:r>
              <a:rPr lang="en-US" altLang="zh-TW" sz="2800" dirty="0">
                <a:solidFill>
                  <a:srgbClr val="800000"/>
                </a:solidFill>
              </a:rPr>
              <a:t>1.</a:t>
            </a:r>
            <a:r>
              <a:rPr lang="zh-TW" altLang="en-US" sz="2800" dirty="0">
                <a:solidFill>
                  <a:srgbClr val="800000"/>
                </a:solidFill>
              </a:rPr>
              <a:t>褪除策略容易實施</a:t>
            </a:r>
            <a:endParaRPr lang="en-US" altLang="zh-TW" sz="2800" dirty="0">
              <a:solidFill>
                <a:srgbClr val="800000"/>
              </a:solidFill>
            </a:endParaRPr>
          </a:p>
          <a:p>
            <a:pPr algn="ctr"/>
            <a:r>
              <a:rPr lang="en-US" altLang="zh-TW" sz="2800" dirty="0">
                <a:solidFill>
                  <a:srgbClr val="800000"/>
                </a:solidFill>
              </a:rPr>
              <a:t>2.</a:t>
            </a:r>
            <a:r>
              <a:rPr lang="zh-TW" altLang="en-US" sz="2800" dirty="0">
                <a:solidFill>
                  <a:srgbClr val="800000"/>
                </a:solidFill>
              </a:rPr>
              <a:t>修改很容易（打字就好）</a:t>
            </a:r>
            <a:endParaRPr lang="en-US" altLang="zh-TW" sz="2800" dirty="0">
              <a:solidFill>
                <a:srgbClr val="800000"/>
              </a:solidFill>
            </a:endParaRPr>
          </a:p>
          <a:p>
            <a:pPr algn="ctr"/>
            <a:r>
              <a:rPr lang="en-US" altLang="zh-TW" sz="2800" dirty="0">
                <a:solidFill>
                  <a:srgbClr val="800000"/>
                </a:solidFill>
              </a:rPr>
              <a:t>3.</a:t>
            </a:r>
            <a:r>
              <a:rPr lang="zh-TW" altLang="en-US" sz="2800" dirty="0">
                <a:solidFill>
                  <a:srgbClr val="800000"/>
                </a:solidFill>
              </a:rPr>
              <a:t>聲音可立即回饋（不管是語詞、例句或個別國字）</a:t>
            </a:r>
            <a:endParaRPr lang="en-US" altLang="zh-TW" sz="2800" dirty="0">
              <a:solidFill>
                <a:srgbClr val="800000"/>
              </a:solidFill>
            </a:endParaRPr>
          </a:p>
          <a:p>
            <a:pPr algn="ctr"/>
            <a:r>
              <a:rPr lang="en-US" altLang="zh-TW" sz="2800" dirty="0">
                <a:solidFill>
                  <a:srgbClr val="800000"/>
                </a:solidFill>
              </a:rPr>
              <a:t>4.</a:t>
            </a:r>
            <a:r>
              <a:rPr lang="zh-TW" altLang="en-US" sz="2800" dirty="0">
                <a:solidFill>
                  <a:srgbClr val="800000"/>
                </a:solidFill>
              </a:rPr>
              <a:t>可再加入指認、配對等遊戲功能</a:t>
            </a:r>
            <a:endParaRPr lang="en-US" altLang="zh-TW" sz="2800" dirty="0">
              <a:solidFill>
                <a:srgbClr val="800000"/>
              </a:solidFill>
            </a:endParaRPr>
          </a:p>
          <a:p>
            <a:pPr algn="ctr"/>
            <a:r>
              <a:rPr lang="en-US" altLang="zh-TW" sz="2800" dirty="0">
                <a:solidFill>
                  <a:srgbClr val="800000"/>
                </a:solidFill>
              </a:rPr>
              <a:t>5.</a:t>
            </a:r>
            <a:r>
              <a:rPr lang="zh-TW" altLang="en-US" sz="2800" dirty="0">
                <a:solidFill>
                  <a:srgbClr val="800000"/>
                </a:solidFill>
              </a:rPr>
              <a:t>甚至還可加入書寫訓練</a:t>
            </a:r>
            <a:endParaRPr lang="en-US" altLang="zh-TW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92A678-C239-4F30-A0A0-2D6F06BD6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9203"/>
            <a:ext cx="9144000" cy="5239593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8FC26A86-0835-425F-B224-B4E2CD8A51D4}"/>
              </a:ext>
            </a:extLst>
          </p:cNvPr>
          <p:cNvSpPr/>
          <p:nvPr/>
        </p:nvSpPr>
        <p:spPr>
          <a:xfrm>
            <a:off x="6551720" y="506027"/>
            <a:ext cx="612560" cy="26011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844B7C80-B06C-4A07-93A1-CFD7DD2D649C}"/>
              </a:ext>
            </a:extLst>
          </p:cNvPr>
          <p:cNvSpPr/>
          <p:nvPr/>
        </p:nvSpPr>
        <p:spPr>
          <a:xfrm>
            <a:off x="727970" y="132279"/>
            <a:ext cx="4583098" cy="3978081"/>
          </a:xfrm>
          <a:prstGeom prst="wedgeRoundRectCallout">
            <a:avLst>
              <a:gd name="adj1" fmla="val 80987"/>
              <a:gd name="adj2" fmla="val 121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accent2"/>
                </a:solidFill>
              </a:rPr>
              <a:t>當識字困難學生遇到這個生字時，他觀察一下下方插圖，他也許並沒有聽過或說過</a:t>
            </a:r>
            <a:r>
              <a:rPr lang="en-US" altLang="zh-TW" sz="2800" dirty="0">
                <a:solidFill>
                  <a:schemeClr val="accent2"/>
                </a:solidFill>
              </a:rPr>
              <a:t>”</a:t>
            </a:r>
            <a:r>
              <a:rPr lang="zh-TW" altLang="en-US" sz="2800" dirty="0">
                <a:solidFill>
                  <a:schemeClr val="accent2"/>
                </a:solidFill>
              </a:rPr>
              <a:t>ㄔㄚˋ路</a:t>
            </a:r>
            <a:r>
              <a:rPr lang="en-US" altLang="zh-TW" sz="2800" dirty="0">
                <a:solidFill>
                  <a:schemeClr val="accent2"/>
                </a:solidFill>
              </a:rPr>
              <a:t>”</a:t>
            </a:r>
            <a:r>
              <a:rPr lang="zh-TW" altLang="en-US" sz="2800" dirty="0">
                <a:solidFill>
                  <a:schemeClr val="accent2"/>
                </a:solidFill>
              </a:rPr>
              <a:t>這個詞彙 ，所以無法猜測這個字念</a:t>
            </a:r>
            <a:r>
              <a:rPr lang="en-US" altLang="zh-TW" sz="2800" dirty="0">
                <a:solidFill>
                  <a:schemeClr val="accent2"/>
                </a:solidFill>
              </a:rPr>
              <a:t>”</a:t>
            </a:r>
            <a:r>
              <a:rPr lang="zh-TW" altLang="en-US" sz="2800" dirty="0">
                <a:solidFill>
                  <a:schemeClr val="accent2"/>
                </a:solidFill>
              </a:rPr>
              <a:t>ㄔㄚˋ </a:t>
            </a:r>
            <a:r>
              <a:rPr lang="en-US" altLang="zh-TW" sz="2800" dirty="0">
                <a:solidFill>
                  <a:schemeClr val="accent2"/>
                </a:solidFill>
              </a:rPr>
              <a:t>“</a:t>
            </a:r>
            <a:r>
              <a:rPr lang="zh-TW" altLang="en-US" sz="2800" dirty="0">
                <a:solidFill>
                  <a:schemeClr val="accent2"/>
                </a:solidFill>
              </a:rPr>
              <a:t>。而如果老師強制教導他這個叫</a:t>
            </a:r>
            <a:r>
              <a:rPr lang="en-US" altLang="zh-TW" sz="2800" dirty="0">
                <a:solidFill>
                  <a:schemeClr val="accent2"/>
                </a:solidFill>
              </a:rPr>
              <a:t>”</a:t>
            </a:r>
            <a:r>
              <a:rPr lang="zh-TW" altLang="en-US" sz="2800" dirty="0">
                <a:solidFill>
                  <a:schemeClr val="accent2"/>
                </a:solidFill>
              </a:rPr>
              <a:t>ㄔㄚˋ路</a:t>
            </a:r>
            <a:r>
              <a:rPr lang="en-US" altLang="zh-TW" sz="2800" dirty="0">
                <a:solidFill>
                  <a:schemeClr val="accent2"/>
                </a:solidFill>
              </a:rPr>
              <a:t>”</a:t>
            </a:r>
            <a:r>
              <a:rPr lang="zh-TW" altLang="en-US" sz="2800" dirty="0">
                <a:solidFill>
                  <a:schemeClr val="accent2"/>
                </a:solidFill>
              </a:rPr>
              <a:t>，他在短時間內也不一定能記住這個口語詞彙</a:t>
            </a: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7BA606C1-6619-4050-9F54-DAF851AA588A}"/>
              </a:ext>
            </a:extLst>
          </p:cNvPr>
          <p:cNvSpPr/>
          <p:nvPr/>
        </p:nvSpPr>
        <p:spPr>
          <a:xfrm>
            <a:off x="1240653" y="2296654"/>
            <a:ext cx="4070413" cy="3198623"/>
          </a:xfrm>
          <a:prstGeom prst="wedgeRoundRectCallout">
            <a:avLst>
              <a:gd name="adj1" fmla="val 86461"/>
              <a:gd name="adj2" fmla="val -392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由於識字困難學生並不認識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分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及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山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字，所以當老師利用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分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及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山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字教他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岔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字，很可能造成他認知負荷過重，因為他同時一次要學三個字的形音義。</a:t>
            </a: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08F0AEC9-7129-4416-86D6-578745A35294}"/>
              </a:ext>
            </a:extLst>
          </p:cNvPr>
          <p:cNvSpPr/>
          <p:nvPr/>
        </p:nvSpPr>
        <p:spPr>
          <a:xfrm>
            <a:off x="843380" y="132280"/>
            <a:ext cx="5088014" cy="3374400"/>
          </a:xfrm>
          <a:prstGeom prst="wedgeRoundRectCallout">
            <a:avLst>
              <a:gd name="adj1" fmla="val 64931"/>
              <a:gd name="adj2" fmla="val 225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但識字困難的學生，這個句子當中，除了目標生字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0070C0"/>
                </a:solidFill>
              </a:rPr>
              <a:t>岔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不認識，其它漢字他也都不認識，下次他很難靠自己重複念讀這個句子而複習目標生字。</a:t>
            </a:r>
          </a:p>
        </p:txBody>
      </p:sp>
    </p:spTree>
    <p:extLst>
      <p:ext uri="{BB962C8B-B14F-4D97-AF65-F5344CB8AC3E}">
        <p14:creationId xmlns:p14="http://schemas.microsoft.com/office/powerpoint/2010/main" val="39702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4541D2-9F27-40BF-BE0A-19FC5793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99E79A-B059-4AAE-8808-902641D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20470" cy="4983162"/>
          </a:xfrm>
        </p:spPr>
        <p:txBody>
          <a:bodyPr/>
          <a:lstStyle/>
          <a:p>
            <a:r>
              <a:rPr lang="zh-TW" altLang="en-US" dirty="0"/>
              <a:t>只要有五年級的識字量，其實六年級的生字都很好學，甚至學生自己都可自學</a:t>
            </a:r>
            <a:endParaRPr lang="en-US" altLang="zh-TW" dirty="0"/>
          </a:p>
          <a:p>
            <a:r>
              <a:rPr lang="zh-TW" altLang="en-US" dirty="0"/>
              <a:t>其它年級大致上也是可以以此類推</a:t>
            </a:r>
            <a:endParaRPr lang="en-US" altLang="zh-TW" dirty="0"/>
          </a:p>
          <a:p>
            <a:r>
              <a:rPr lang="zh-TW" altLang="en-US" dirty="0"/>
              <a:t>但識字困難學生，最怕的是一年級的識字量都不到，並且心理詞彙很差，卻硬要教會他其它年級的識字。</a:t>
            </a:r>
            <a:endParaRPr lang="en-US" altLang="zh-TW" dirty="0"/>
          </a:p>
          <a:p>
            <a:r>
              <a:rPr lang="zh-TW" altLang="en-US" dirty="0"/>
              <a:t>而且這樣教還會有一個問題就是，漏失掉的其它年級的字彙，終究還是要想辦法把它補回來，但一般來說是很難額外找出時間的。</a:t>
            </a:r>
          </a:p>
        </p:txBody>
      </p:sp>
    </p:spTree>
    <p:extLst>
      <p:ext uri="{BB962C8B-B14F-4D97-AF65-F5344CB8AC3E}">
        <p14:creationId xmlns:p14="http://schemas.microsoft.com/office/powerpoint/2010/main" val="706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20CF8C3-0FCE-4B48-86B5-EAC52A39D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601" y="934215"/>
            <a:ext cx="6462318" cy="4989570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4C79D5B5-088A-4293-A4D4-D7410DD5CAFA}"/>
              </a:ext>
            </a:extLst>
          </p:cNvPr>
          <p:cNvSpPr/>
          <p:nvPr/>
        </p:nvSpPr>
        <p:spPr>
          <a:xfrm>
            <a:off x="612559" y="2920753"/>
            <a:ext cx="5318835" cy="3799643"/>
          </a:xfrm>
          <a:prstGeom prst="wedgeRoundRectCallout">
            <a:avLst>
              <a:gd name="adj1" fmla="val 59461"/>
              <a:gd name="adj2" fmla="val -6750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例如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虔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字。這個字是由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虎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和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文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兩字組成的。指老虎的紋路。但識字困難學生很可能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altLang="zh-TW" sz="3200" dirty="0">
                <a:solidFill>
                  <a:srgbClr val="FF0000"/>
                </a:solidFill>
              </a:rPr>
              <a:t>1.</a:t>
            </a:r>
            <a:r>
              <a:rPr lang="zh-TW" altLang="en-US" sz="3200" dirty="0">
                <a:solidFill>
                  <a:srgbClr val="FF0000"/>
                </a:solidFill>
              </a:rPr>
              <a:t>並不認識虎及文兩字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algn="ctr"/>
            <a:r>
              <a:rPr lang="en-US" altLang="zh-TW" sz="3200" dirty="0">
                <a:solidFill>
                  <a:srgbClr val="FF0000"/>
                </a:solidFill>
              </a:rPr>
              <a:t>2.</a:t>
            </a:r>
            <a:r>
              <a:rPr lang="zh-TW" altLang="en-US" sz="3200" dirty="0">
                <a:solidFill>
                  <a:srgbClr val="FF0000"/>
                </a:solidFill>
              </a:rPr>
              <a:t>根本沒有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虔誠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這個心理詞彙</a:t>
            </a: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5CA9E536-17B1-4027-AA7D-93563163B9B2}"/>
              </a:ext>
            </a:extLst>
          </p:cNvPr>
          <p:cNvSpPr/>
          <p:nvPr/>
        </p:nvSpPr>
        <p:spPr>
          <a:xfrm>
            <a:off x="213064" y="2574525"/>
            <a:ext cx="5877017" cy="3915052"/>
          </a:xfrm>
          <a:prstGeom prst="wedgeRoundRectCallout">
            <a:avLst>
              <a:gd name="adj1" fmla="val 56733"/>
              <a:gd name="adj2" fmla="val -605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如果這樣子的教法可以學得起來，那很可能這位學障生</a:t>
            </a:r>
            <a:r>
              <a:rPr lang="en-US" altLang="zh-TW" sz="2800" dirty="0">
                <a:solidFill>
                  <a:srgbClr val="800000"/>
                </a:solidFill>
              </a:rPr>
              <a:t>:</a:t>
            </a:r>
          </a:p>
          <a:p>
            <a:pPr algn="ctr"/>
            <a:r>
              <a:rPr lang="en-US" altLang="zh-TW" sz="2800" dirty="0">
                <a:solidFill>
                  <a:srgbClr val="800000"/>
                </a:solidFill>
              </a:rPr>
              <a:t>1.</a:t>
            </a:r>
            <a:r>
              <a:rPr lang="zh-TW" altLang="en-US" sz="2800" dirty="0">
                <a:solidFill>
                  <a:srgbClr val="800000"/>
                </a:solidFill>
              </a:rPr>
              <a:t>他必須具有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虔誠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這個心理詞彙</a:t>
            </a:r>
            <a:endParaRPr lang="en-US" altLang="zh-TW" sz="2800" dirty="0">
              <a:solidFill>
                <a:srgbClr val="800000"/>
              </a:solidFill>
            </a:endParaRPr>
          </a:p>
          <a:p>
            <a:pPr algn="ctr"/>
            <a:r>
              <a:rPr lang="en-US" altLang="zh-TW" sz="2800" dirty="0">
                <a:solidFill>
                  <a:srgbClr val="800000"/>
                </a:solidFill>
              </a:rPr>
              <a:t>2.</a:t>
            </a:r>
            <a:r>
              <a:rPr lang="zh-TW" altLang="en-US" sz="2800" dirty="0">
                <a:solidFill>
                  <a:srgbClr val="800000"/>
                </a:solidFill>
              </a:rPr>
              <a:t>他本來就認識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虎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及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文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兩字</a:t>
            </a:r>
            <a:endParaRPr lang="en-US" altLang="zh-TW" sz="2800" dirty="0">
              <a:solidFill>
                <a:srgbClr val="800000"/>
              </a:solidFill>
            </a:endParaRPr>
          </a:p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所以，他可能並不是識字困難，並且語文能力不差。他可能是書寫困難而已，而這種教法或許能幫助其書寫上的記憶。</a:t>
            </a:r>
          </a:p>
        </p:txBody>
      </p:sp>
    </p:spTree>
    <p:extLst>
      <p:ext uri="{BB962C8B-B14F-4D97-AF65-F5344CB8AC3E}">
        <p14:creationId xmlns:p14="http://schemas.microsoft.com/office/powerpoint/2010/main" val="37455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9B28A8D4-A7FF-4785-B001-448EE196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1" y="3116062"/>
            <a:ext cx="8867199" cy="36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3585A44F-6251-464C-BBFF-F6BE595033DB}"/>
              </a:ext>
            </a:extLst>
          </p:cNvPr>
          <p:cNvSpPr/>
          <p:nvPr/>
        </p:nvSpPr>
        <p:spPr>
          <a:xfrm>
            <a:off x="1091954" y="269336"/>
            <a:ext cx="7084380" cy="2846725"/>
          </a:xfrm>
          <a:prstGeom prst="wedgeRoundRectCallout">
            <a:avLst>
              <a:gd name="adj1" fmla="val -41638"/>
              <a:gd name="adj2" fmla="val 7100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如果這樣子的教法可以學得起來，那很顯然的，這位學障生可能是</a:t>
            </a:r>
            <a:r>
              <a:rPr lang="en-US" altLang="zh-TW" sz="2800" dirty="0">
                <a:solidFill>
                  <a:srgbClr val="800000"/>
                </a:solidFill>
              </a:rPr>
              <a:t>:</a:t>
            </a:r>
          </a:p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語文能力、識字能力都很不錯的。只不過，書寫有障礙而已。</a:t>
            </a:r>
            <a:endParaRPr lang="en-US" altLang="zh-TW" sz="2800" dirty="0">
              <a:solidFill>
                <a:srgbClr val="800000"/>
              </a:solidFill>
            </a:endParaRP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008C10C2-CBED-41F5-A03B-B82CF2A8A463}"/>
              </a:ext>
            </a:extLst>
          </p:cNvPr>
          <p:cNvSpPr/>
          <p:nvPr/>
        </p:nvSpPr>
        <p:spPr>
          <a:xfrm>
            <a:off x="1091954" y="130299"/>
            <a:ext cx="7022236" cy="2985764"/>
          </a:xfrm>
          <a:prstGeom prst="wedgeRoundRectCallout">
            <a:avLst>
              <a:gd name="adj1" fmla="val -49505"/>
              <a:gd name="adj2" fmla="val 6584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這個字，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歹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是指死人殘骨。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朱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是指人被暫首後鮮血是朱紅色。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殊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本義是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屍首分離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，引申為差異，如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懸殊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。但在學生的課本中，語詞則是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特殊的殊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，而非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懸殊的殊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BAB129-3BEE-4F4A-8BF8-E00C995EB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44"/>
            <a:ext cx="4287520" cy="6435302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FC1A6ADE-9086-49AA-B98B-F8CE33B9270C}"/>
              </a:ext>
            </a:extLst>
          </p:cNvPr>
          <p:cNvSpPr/>
          <p:nvPr/>
        </p:nvSpPr>
        <p:spPr>
          <a:xfrm>
            <a:off x="3515360" y="236244"/>
            <a:ext cx="5301054" cy="2846725"/>
          </a:xfrm>
          <a:prstGeom prst="wedgeRoundRectCallout">
            <a:avLst>
              <a:gd name="adj1" fmla="val -42213"/>
              <a:gd name="adj2" fmla="val 642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比較簡單的教學方式，是用幼兒習字的方式，也就是用搭配圖片的字卡來教識字即可。</a:t>
            </a:r>
            <a:endParaRPr lang="en-US" altLang="zh-TW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4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BAB129-3BEE-4F4A-8BF8-E00C995EB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44"/>
            <a:ext cx="4287520" cy="6435302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FC1A6ADE-9086-49AA-B98B-F8CE33B9270C}"/>
              </a:ext>
            </a:extLst>
          </p:cNvPr>
          <p:cNvSpPr/>
          <p:nvPr/>
        </p:nvSpPr>
        <p:spPr>
          <a:xfrm>
            <a:off x="3515360" y="236244"/>
            <a:ext cx="5301054" cy="2846725"/>
          </a:xfrm>
          <a:prstGeom prst="wedgeRoundRectCallout">
            <a:avLst>
              <a:gd name="adj1" fmla="val -42213"/>
              <a:gd name="adj2" fmla="val 642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這些字卡，帶著小朋友念讀過後，最後還是要褪除到只剩國字，但若褪得太快，小朋友並不一定記得住。</a:t>
            </a:r>
            <a:endParaRPr lang="en-US" altLang="zh-TW" sz="2800" dirty="0">
              <a:solidFill>
                <a:srgbClr val="80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448823-4A85-4366-B4D2-FFB09EE861EF}"/>
              </a:ext>
            </a:extLst>
          </p:cNvPr>
          <p:cNvSpPr/>
          <p:nvPr/>
        </p:nvSpPr>
        <p:spPr>
          <a:xfrm>
            <a:off x="660400" y="3429000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A483D3-B8FA-406C-BB32-12CD827BAA1A}"/>
              </a:ext>
            </a:extLst>
          </p:cNvPr>
          <p:cNvSpPr/>
          <p:nvPr/>
        </p:nvSpPr>
        <p:spPr>
          <a:xfrm>
            <a:off x="660400" y="5133316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43B112-D8CF-4205-9E21-8C35386C50A9}"/>
              </a:ext>
            </a:extLst>
          </p:cNvPr>
          <p:cNvSpPr/>
          <p:nvPr/>
        </p:nvSpPr>
        <p:spPr>
          <a:xfrm>
            <a:off x="2875280" y="3429000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37F64D0-1F07-4B1C-8EAD-C4619A970C93}"/>
              </a:ext>
            </a:extLst>
          </p:cNvPr>
          <p:cNvSpPr/>
          <p:nvPr/>
        </p:nvSpPr>
        <p:spPr>
          <a:xfrm>
            <a:off x="2926080" y="5158298"/>
            <a:ext cx="109728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8CD3D4-2DEF-4B98-804D-A12900EFB019}"/>
              </a:ext>
            </a:extLst>
          </p:cNvPr>
          <p:cNvSpPr/>
          <p:nvPr/>
        </p:nvSpPr>
        <p:spPr>
          <a:xfrm>
            <a:off x="1742440" y="4079240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3FD9462-0632-4C9D-B578-D27254612786}"/>
              </a:ext>
            </a:extLst>
          </p:cNvPr>
          <p:cNvSpPr/>
          <p:nvPr/>
        </p:nvSpPr>
        <p:spPr>
          <a:xfrm>
            <a:off x="2326640" y="3429000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814E1D5-1289-4F61-8D80-6621063F1512}"/>
              </a:ext>
            </a:extLst>
          </p:cNvPr>
          <p:cNvSpPr/>
          <p:nvPr/>
        </p:nvSpPr>
        <p:spPr>
          <a:xfrm>
            <a:off x="3972560" y="4079240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72F644E-6571-48DC-AB25-36303742C634}"/>
              </a:ext>
            </a:extLst>
          </p:cNvPr>
          <p:cNvSpPr/>
          <p:nvPr/>
        </p:nvSpPr>
        <p:spPr>
          <a:xfrm>
            <a:off x="4556760" y="3429000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C312F2-5CBE-4ADD-90F9-D7DAA646E248}"/>
              </a:ext>
            </a:extLst>
          </p:cNvPr>
          <p:cNvSpPr/>
          <p:nvPr/>
        </p:nvSpPr>
        <p:spPr>
          <a:xfrm>
            <a:off x="1742440" y="5783556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70271DA-36A3-42B1-AC6E-8D041F7597C3}"/>
              </a:ext>
            </a:extLst>
          </p:cNvPr>
          <p:cNvSpPr/>
          <p:nvPr/>
        </p:nvSpPr>
        <p:spPr>
          <a:xfrm>
            <a:off x="2326640" y="5133316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D780009-01C1-4A01-A80A-56F8BA87BCB9}"/>
              </a:ext>
            </a:extLst>
          </p:cNvPr>
          <p:cNvSpPr/>
          <p:nvPr/>
        </p:nvSpPr>
        <p:spPr>
          <a:xfrm>
            <a:off x="3972560" y="5783556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AFBE985-C162-4DDF-8C43-ADBF0DA955FA}"/>
              </a:ext>
            </a:extLst>
          </p:cNvPr>
          <p:cNvSpPr/>
          <p:nvPr/>
        </p:nvSpPr>
        <p:spPr>
          <a:xfrm>
            <a:off x="4556760" y="5133316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3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BAB129-3BEE-4F4A-8BF8-E00C995EB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44"/>
            <a:ext cx="4287520" cy="6435302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FC1A6ADE-9086-49AA-B98B-F8CE33B9270C}"/>
              </a:ext>
            </a:extLst>
          </p:cNvPr>
          <p:cNvSpPr/>
          <p:nvPr/>
        </p:nvSpPr>
        <p:spPr>
          <a:xfrm>
            <a:off x="3302000" y="236244"/>
            <a:ext cx="5669280" cy="4508476"/>
          </a:xfrm>
          <a:prstGeom prst="wedgeRoundRectCallout">
            <a:avLst>
              <a:gd name="adj1" fmla="val -57929"/>
              <a:gd name="adj2" fmla="val 591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第一次帶著小朋友念讀過每一張字卡上的語詞及國字後，最好請他們自己再示範一次自己看圖念讀，因為他們有可能根本就無法做到，原因在於他們並沒有圖片所表徵的心理詞彙，如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水母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或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文旦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。這時候，必須先鞏固小朋友這些心理詞彙後再教，或者改用其它心理詞彙，如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喝水的水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或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  <a:r>
              <a:rPr lang="zh-TW" altLang="en-US" sz="2800" dirty="0">
                <a:solidFill>
                  <a:srgbClr val="800000"/>
                </a:solidFill>
              </a:rPr>
              <a:t>文具的文</a:t>
            </a:r>
            <a:r>
              <a:rPr lang="en-US" altLang="zh-TW" sz="2800" dirty="0">
                <a:solidFill>
                  <a:srgbClr val="8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5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BAB129-3BEE-4F4A-8BF8-E00C995EB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44"/>
            <a:ext cx="4287520" cy="6435302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FC1A6ADE-9086-49AA-B98B-F8CE33B9270C}"/>
              </a:ext>
            </a:extLst>
          </p:cNvPr>
          <p:cNvSpPr/>
          <p:nvPr/>
        </p:nvSpPr>
        <p:spPr>
          <a:xfrm>
            <a:off x="3515360" y="236244"/>
            <a:ext cx="5301054" cy="2846725"/>
          </a:xfrm>
          <a:prstGeom prst="wedgeRoundRectCallout">
            <a:avLst>
              <a:gd name="adj1" fmla="val -42213"/>
              <a:gd name="adj2" fmla="val 642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800000"/>
                </a:solidFill>
              </a:rPr>
              <a:t>接著褪除掉語詞的提示，請小朋友自己再靠著圖念讀一次</a:t>
            </a:r>
            <a:endParaRPr lang="en-US" altLang="zh-TW" sz="2800" dirty="0">
              <a:solidFill>
                <a:srgbClr val="80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8CD3D4-2DEF-4B98-804D-A12900EFB019}"/>
              </a:ext>
            </a:extLst>
          </p:cNvPr>
          <p:cNvSpPr/>
          <p:nvPr/>
        </p:nvSpPr>
        <p:spPr>
          <a:xfrm>
            <a:off x="1742440" y="4079240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3FD9462-0632-4C9D-B578-D27254612786}"/>
              </a:ext>
            </a:extLst>
          </p:cNvPr>
          <p:cNvSpPr/>
          <p:nvPr/>
        </p:nvSpPr>
        <p:spPr>
          <a:xfrm>
            <a:off x="2326640" y="3429000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814E1D5-1289-4F61-8D80-6621063F1512}"/>
              </a:ext>
            </a:extLst>
          </p:cNvPr>
          <p:cNvSpPr/>
          <p:nvPr/>
        </p:nvSpPr>
        <p:spPr>
          <a:xfrm>
            <a:off x="3972560" y="4079240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72F644E-6571-48DC-AB25-36303742C634}"/>
              </a:ext>
            </a:extLst>
          </p:cNvPr>
          <p:cNvSpPr/>
          <p:nvPr/>
        </p:nvSpPr>
        <p:spPr>
          <a:xfrm>
            <a:off x="4556760" y="3429000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C312F2-5CBE-4ADD-90F9-D7DAA646E248}"/>
              </a:ext>
            </a:extLst>
          </p:cNvPr>
          <p:cNvSpPr/>
          <p:nvPr/>
        </p:nvSpPr>
        <p:spPr>
          <a:xfrm>
            <a:off x="1742440" y="5783556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70271DA-36A3-42B1-AC6E-8D041F7597C3}"/>
              </a:ext>
            </a:extLst>
          </p:cNvPr>
          <p:cNvSpPr/>
          <p:nvPr/>
        </p:nvSpPr>
        <p:spPr>
          <a:xfrm>
            <a:off x="2326640" y="5133316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D780009-01C1-4A01-A80A-56F8BA87BCB9}"/>
              </a:ext>
            </a:extLst>
          </p:cNvPr>
          <p:cNvSpPr/>
          <p:nvPr/>
        </p:nvSpPr>
        <p:spPr>
          <a:xfrm>
            <a:off x="3972560" y="5783556"/>
            <a:ext cx="109728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AFBE985-C162-4DDF-8C43-ADBF0DA955FA}"/>
              </a:ext>
            </a:extLst>
          </p:cNvPr>
          <p:cNvSpPr/>
          <p:nvPr/>
        </p:nvSpPr>
        <p:spPr>
          <a:xfrm>
            <a:off x="4556760" y="5133316"/>
            <a:ext cx="51308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7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66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5195</TotalTime>
  <Words>995</Words>
  <Application>Microsoft Office PowerPoint</Application>
  <PresentationFormat>如螢幕大小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Arial</vt:lpstr>
      <vt:lpstr>新細明體</vt:lpstr>
      <vt:lpstr>Calibri</vt:lpstr>
      <vt:lpstr>超研澤特毛楷</vt:lpstr>
      <vt:lpstr>Times New Roman</vt:lpstr>
      <vt:lpstr>標楷體</vt:lpstr>
      <vt:lpstr>Wingdings 2</vt:lpstr>
      <vt:lpstr>Wingdings</vt:lpstr>
      <vt:lpstr>華康粗圓體</vt:lpstr>
      <vt:lpstr>預設簡報設計</vt:lpstr>
      <vt:lpstr>PowerPoint 簡報</vt:lpstr>
      <vt:lpstr>PowerPoint 簡報</vt:lpstr>
      <vt:lpstr>小結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aday-home</cp:lastModifiedBy>
  <cp:revision>675</cp:revision>
  <dcterms:created xsi:type="dcterms:W3CDTF">2007-12-28T23:36:25Z</dcterms:created>
  <dcterms:modified xsi:type="dcterms:W3CDTF">2020-07-25T14:53:26Z</dcterms:modified>
</cp:coreProperties>
</file>